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938" r:id="rId4"/>
  </p:sldMasterIdLst>
  <p:notesMasterIdLst>
    <p:notesMasterId r:id="rId12"/>
  </p:notesMasterIdLst>
  <p:sldIdLst>
    <p:sldId id="260" r:id="rId5"/>
    <p:sldId id="261" r:id="rId6"/>
    <p:sldId id="263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963" autoAdjust="0"/>
    <p:restoredTop sz="94660"/>
  </p:normalViewPr>
  <p:slideViewPr>
    <p:cSldViewPr snapToGrid="0">
      <p:cViewPr>
        <p:scale>
          <a:sx n="55" d="100"/>
          <a:sy n="55" d="100"/>
        </p:scale>
        <p:origin x="144" y="1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7444A-D1A1-4853-B881-F8F8A2B672AA}" type="datetimeFigureOut">
              <a:rPr lang="en-US" smtClean="0"/>
              <a:t>6/6/20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CB90E-A225-4324-8C33-43B9106088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78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CA80-3149-4E77-8A10-61897EDA3B46}" type="datetime1">
              <a:rPr lang="en-US" smtClean="0"/>
              <a:t>6/6/20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46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2B98-6AEB-475D-82BB-A785B0B1CD52}" type="datetime1">
              <a:rPr lang="en-US" smtClean="0"/>
              <a:t>6/6/20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63351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2B98-6AEB-475D-82BB-A785B0B1CD52}" type="datetime1">
              <a:rPr lang="en-US" smtClean="0"/>
              <a:t>6/6/20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2186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2B98-6AEB-475D-82BB-A785B0B1CD52}" type="datetime1">
              <a:rPr lang="en-US" smtClean="0"/>
              <a:t>6/6/20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3291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2B98-6AEB-475D-82BB-A785B0B1CD52}" type="datetime1">
              <a:rPr lang="en-US" smtClean="0"/>
              <a:t>6/6/20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26556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2B98-6AEB-475D-82BB-A785B0B1CD52}" type="datetime1">
              <a:rPr lang="en-US" smtClean="0"/>
              <a:t>6/6/20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76382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2B98-6AEB-475D-82BB-A785B0B1CD52}" type="datetime1">
              <a:rPr lang="en-US" smtClean="0"/>
              <a:t>6/6/20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0339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9CD1-1044-4815-9F42-749864AB9AF7}" type="datetime1">
              <a:rPr lang="en-US" smtClean="0"/>
              <a:t>6/6/20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223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1573-514C-4F42-BCAD-23F0FC3E15F0}" type="datetime1">
              <a:rPr lang="en-US" smtClean="0"/>
              <a:t>6/6/20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660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9C9D3-68C8-4C7B-8900-91931799374E}" type="datetime1">
              <a:rPr lang="en-US" smtClean="0"/>
              <a:t>6/6/20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148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B228F-8597-4214-9AEE-4076FD5CA715}" type="datetime1">
              <a:rPr lang="en-US" smtClean="0"/>
              <a:t>6/6/20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310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F8CC-B120-4B42-BEE7-63A5350889A2}" type="datetime1">
              <a:rPr lang="en-US" smtClean="0"/>
              <a:t>6/6/20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537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58E9-5596-48C3-B804-C76A65717270}" type="datetime1">
              <a:rPr lang="en-US" smtClean="0"/>
              <a:t>6/6/20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327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7C53-E53C-41B3-812A-684A050FC715}" type="datetime1">
              <a:rPr lang="en-US" smtClean="0"/>
              <a:t>6/6/20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518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D1511-E534-4630-A1C6-AD2AF8D54CE5}" type="datetime1">
              <a:rPr lang="en-US" smtClean="0"/>
              <a:t>6/6/20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58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89630-DBCB-471E-ABE0-D32F6A692637}" type="datetime1">
              <a:rPr lang="en-US" smtClean="0"/>
              <a:t>6/6/20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423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A341631A-C749-4F96-9D50-34B67FA138ED}" type="datetime1">
              <a:rPr lang="en-US" smtClean="0"/>
              <a:t>6/6/20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57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2B52B98-6AEB-475D-82BB-A785B0B1CD52}" type="datetime1">
              <a:rPr lang="en-US" smtClean="0"/>
              <a:t>6/6/20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33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  <p:sldLayoutId id="2147483953" r:id="rId15"/>
    <p:sldLayoutId id="2147483954" r:id="rId16"/>
    <p:sldLayoutId id="214748395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tiff"/><Relationship Id="rId5" Type="http://schemas.openxmlformats.org/officeDocument/2006/relationships/image" Target="../media/image12.jp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4E20B4-B38C-431D-97FB-559753C4CD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6074B-C45A-40AF-9F6D-1348D176F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335" y="3496574"/>
            <a:ext cx="6436104" cy="1138686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dirty="0"/>
              <a:t>The Importance of Satan to the Creation of Witches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3FCE9-28D4-427E-BF96-E6B19E59E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335" y="4548996"/>
            <a:ext cx="6436104" cy="534838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  <a:highlight>
                  <a:srgbClr val="FFFFFF"/>
                </a:highlight>
              </a:rPr>
              <a:t>Mikeila Oliveira</a:t>
            </a:r>
          </a:p>
        </p:txBody>
      </p:sp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D1001F7-23BB-9C48-9D28-4E025AF8C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935" y="2325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3A355-F4EE-449A-8FF6-965BB822C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32446" cy="20097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Who/What is the Devil?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292CA-6284-4C1D-9FB2-E1D962FCD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077" y="1621970"/>
            <a:ext cx="5421923" cy="479677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buSzPct val="90000"/>
            </a:pPr>
            <a:r>
              <a:rPr lang="en-US" dirty="0"/>
              <a:t>A role, not a person</a:t>
            </a:r>
          </a:p>
          <a:p>
            <a:pPr>
              <a:lnSpc>
                <a:spcPct val="150000"/>
              </a:lnSpc>
              <a:spcAft>
                <a:spcPts val="1000"/>
              </a:spcAft>
              <a:buSzPct val="90000"/>
            </a:pPr>
            <a:r>
              <a:rPr lang="en-US" dirty="0"/>
              <a:t>God’s enemy</a:t>
            </a:r>
          </a:p>
          <a:p>
            <a:pPr>
              <a:lnSpc>
                <a:spcPct val="150000"/>
              </a:lnSpc>
              <a:spcAft>
                <a:spcPts val="1000"/>
              </a:spcAft>
              <a:buSzPct val="90000"/>
            </a:pPr>
            <a:r>
              <a:rPr lang="en-US" dirty="0"/>
              <a:t>Creation at the end of the 4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  <a:p>
            <a:pPr>
              <a:lnSpc>
                <a:spcPct val="150000"/>
              </a:lnSpc>
              <a:spcAft>
                <a:spcPts val="1000"/>
              </a:spcAft>
              <a:buSzPct val="90000"/>
            </a:pPr>
            <a:r>
              <a:rPr lang="en-US" dirty="0"/>
              <a:t>“Satan stood up against Israel” (1 Chronicles 21 KJV).</a:t>
            </a:r>
          </a:p>
          <a:p>
            <a:pPr lvl="1">
              <a:lnSpc>
                <a:spcPct val="150000"/>
              </a:lnSpc>
              <a:spcAft>
                <a:spcPts val="1000"/>
              </a:spcAft>
              <a:buSzPct val="90000"/>
            </a:pPr>
            <a:r>
              <a:rPr lang="en-US" dirty="0"/>
              <a:t>Composed likely between 350-300 BC</a:t>
            </a:r>
          </a:p>
          <a:p>
            <a:pPr>
              <a:spcAft>
                <a:spcPts val="1000"/>
              </a:spcAft>
              <a:buSzPct val="90000"/>
            </a:pPr>
            <a:endParaRPr lang="en-US" dirty="0"/>
          </a:p>
          <a:p>
            <a:pPr marL="36900" indent="0">
              <a:spcAft>
                <a:spcPts val="1000"/>
              </a:spcAft>
              <a:buSzPct val="90000"/>
              <a:buNone/>
            </a:pPr>
            <a:endParaRPr lang="en-US" dirty="0"/>
          </a:p>
        </p:txBody>
      </p:sp>
      <p:pic>
        <p:nvPicPr>
          <p:cNvPr id="1025" name="Picture 1" descr="page5image19378784">
            <a:extLst>
              <a:ext uri="{FF2B5EF4-FFF2-40B4-BE49-F238E27FC236}">
                <a16:creationId xmlns:a16="http://schemas.microsoft.com/office/drawing/2014/main" id="{36302A8E-82D0-7D4C-A6A5-DAA2CBF3E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9" r="6846" b="-4"/>
          <a:stretch/>
        </p:blipFill>
        <p:spPr bwMode="auto">
          <a:xfrm>
            <a:off x="6970645" y="3009936"/>
            <a:ext cx="3884923" cy="3683942"/>
          </a:xfrm>
          <a:custGeom>
            <a:avLst/>
            <a:gdLst/>
            <a:ahLst/>
            <a:cxnLst/>
            <a:rect l="l" t="t" r="r" b="b"/>
            <a:pathLst>
              <a:path w="3416888" h="3240120">
                <a:moveTo>
                  <a:pt x="0" y="0"/>
                </a:moveTo>
                <a:lnTo>
                  <a:pt x="3416888" y="0"/>
                </a:lnTo>
                <a:lnTo>
                  <a:pt x="3416888" y="3119948"/>
                </a:lnTo>
                <a:cubicBezTo>
                  <a:pt x="3416888" y="3186317"/>
                  <a:pt x="3363085" y="3240120"/>
                  <a:pt x="3296716" y="3240120"/>
                </a:cubicBezTo>
                <a:lnTo>
                  <a:pt x="120172" y="3240120"/>
                </a:lnTo>
                <a:cubicBezTo>
                  <a:pt x="53803" y="3240120"/>
                  <a:pt x="0" y="3186317"/>
                  <a:pt x="0" y="3119948"/>
                </a:cubicBezTo>
                <a:close/>
              </a:path>
            </a:pathLst>
          </a:cu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5image19380032">
            <a:extLst>
              <a:ext uri="{FF2B5EF4-FFF2-40B4-BE49-F238E27FC236}">
                <a16:creationId xmlns:a16="http://schemas.microsoft.com/office/drawing/2014/main" id="{3D67FDEA-F503-D947-895A-598CC87D4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8" r="-3" b="11392"/>
          <a:stretch/>
        </p:blipFill>
        <p:spPr bwMode="auto">
          <a:xfrm>
            <a:off x="6384492" y="154910"/>
            <a:ext cx="4872930" cy="2934121"/>
          </a:xfrm>
          <a:custGeom>
            <a:avLst/>
            <a:gdLst/>
            <a:ahLst/>
            <a:cxnLst/>
            <a:rect l="l" t="t" r="r" b="b"/>
            <a:pathLst>
              <a:path w="3416888" h="2057399">
                <a:moveTo>
                  <a:pt x="120172" y="0"/>
                </a:moveTo>
                <a:lnTo>
                  <a:pt x="3296716" y="0"/>
                </a:lnTo>
                <a:cubicBezTo>
                  <a:pt x="3363085" y="0"/>
                  <a:pt x="3416888" y="53803"/>
                  <a:pt x="3416888" y="120172"/>
                </a:cubicBezTo>
                <a:lnTo>
                  <a:pt x="3416888" y="2057399"/>
                </a:lnTo>
                <a:lnTo>
                  <a:pt x="0" y="2057399"/>
                </a:lnTo>
                <a:lnTo>
                  <a:pt x="0" y="120172"/>
                </a:lnTo>
                <a:cubicBezTo>
                  <a:pt x="0" y="53803"/>
                  <a:pt x="53803" y="0"/>
                  <a:pt x="120172" y="0"/>
                </a:cubicBezTo>
                <a:close/>
              </a:path>
            </a:pathLst>
          </a:cu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5806510-D6B5-3D41-A6F5-4C9E83630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78" y="435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2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6B934-E06D-8D42-B75D-CD3F4F945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814811">
            <a:off x="288495" y="590725"/>
            <a:ext cx="5510451" cy="937846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Sorcerer/Sorceress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CA44C6-EE12-854F-BBBC-E4BF78F15F82}"/>
              </a:ext>
            </a:extLst>
          </p:cNvPr>
          <p:cNvSpPr txBox="1"/>
          <p:nvPr/>
        </p:nvSpPr>
        <p:spPr>
          <a:xfrm rot="655024">
            <a:off x="8739732" y="799488"/>
            <a:ext cx="2299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Magician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2EBE79-B9C7-DE4A-91E8-9C2BF97C8FE8}"/>
              </a:ext>
            </a:extLst>
          </p:cNvPr>
          <p:cNvSpPr txBox="1"/>
          <p:nvPr/>
        </p:nvSpPr>
        <p:spPr>
          <a:xfrm rot="389046">
            <a:off x="543274" y="5284569"/>
            <a:ext cx="4065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Practitioner</a:t>
            </a:r>
            <a:r>
              <a:rPr lang="en-US" sz="40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F6509E-3E44-0441-A5C5-AE2B7F2F9088}"/>
              </a:ext>
            </a:extLst>
          </p:cNvPr>
          <p:cNvSpPr txBox="1"/>
          <p:nvPr/>
        </p:nvSpPr>
        <p:spPr>
          <a:xfrm rot="20907157">
            <a:off x="9416862" y="5371729"/>
            <a:ext cx="1584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Witch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B78DAC-4BD9-5143-B550-D3244BC66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482" y="1761309"/>
            <a:ext cx="6344317" cy="3552817"/>
          </a:xfrm>
          <a:prstGeom prst="rect">
            <a:avLst/>
          </a:prstGeom>
        </p:spPr>
      </p:pic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AED8547-32F7-4648-B522-559CFD80F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211" y="1589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2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8AB1A-76FC-F84E-A14C-C2ABB6FE1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28" y="252185"/>
            <a:ext cx="4387772" cy="1707244"/>
          </a:xfrm>
          <a:ln>
            <a:solidFill>
              <a:srgbClr val="FFFFFF"/>
            </a:solidFill>
          </a:ln>
        </p:spPr>
        <p:txBody>
          <a:bodyPr/>
          <a:lstStyle/>
          <a:p>
            <a:pPr algn="ctr"/>
            <a:r>
              <a:rPr lang="en-US" dirty="0"/>
              <a:t>Witches and the Devil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FD9C3C-DBD0-6142-BF56-AFF3FAFEB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0929" y="2351315"/>
            <a:ext cx="4254500" cy="42545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504D91-47E0-4B40-965F-13CEAFEE7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724" y="373279"/>
            <a:ext cx="3962888" cy="61114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846453-F8ED-B64E-9E0A-2B9198F290E9}"/>
              </a:ext>
            </a:extLst>
          </p:cNvPr>
          <p:cNvSpPr txBox="1"/>
          <p:nvPr/>
        </p:nvSpPr>
        <p:spPr>
          <a:xfrm>
            <a:off x="9062204" y="469419"/>
            <a:ext cx="29503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Witch of Endor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1 Samuel 28: 1-25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Old Testament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7th Century BC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King Saul seeking the Witch of Endor to summon Samuel’s ghost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A936D0-FE91-CD47-BEDF-3C95C4E3644A}"/>
              </a:ext>
            </a:extLst>
          </p:cNvPr>
          <p:cNvSpPr txBox="1"/>
          <p:nvPr/>
        </p:nvSpPr>
        <p:spPr>
          <a:xfrm>
            <a:off x="8994245" y="3856747"/>
            <a:ext cx="29503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Sinful vs Non-sinful magic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Pagan Magic vs. Christian Miracles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Rise of Christianity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Depiction of the Devil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735518-0330-A840-8C25-4A43E4BD282B}"/>
              </a:ext>
            </a:extLst>
          </p:cNvPr>
          <p:cNvSpPr txBox="1"/>
          <p:nvPr/>
        </p:nvSpPr>
        <p:spPr>
          <a:xfrm>
            <a:off x="8994244" y="235694"/>
            <a:ext cx="3018327" cy="641129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E408D54-A19A-9343-A762-AEE0BF2AB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427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0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82F0F-78AC-2F4A-94A2-770C248B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59" y="211016"/>
            <a:ext cx="2445849" cy="1384299"/>
          </a:xfrm>
        </p:spPr>
        <p:txBody>
          <a:bodyPr/>
          <a:lstStyle/>
          <a:p>
            <a:r>
              <a:rPr lang="en-US" dirty="0"/>
              <a:t>God pan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98BCA7-F39D-ED42-BE6A-F6DD3FC53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528" y="611962"/>
            <a:ext cx="3981978" cy="56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A552B5-E528-904C-BFF6-6870C0370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611962"/>
            <a:ext cx="4321541" cy="5634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720641-A6CA-1D4E-A7A1-CDD276767D36}"/>
              </a:ext>
            </a:extLst>
          </p:cNvPr>
          <p:cNvSpPr txBox="1"/>
          <p:nvPr/>
        </p:nvSpPr>
        <p:spPr>
          <a:xfrm>
            <a:off x="250459" y="1595315"/>
            <a:ext cx="29442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5</a:t>
            </a:r>
            <a:r>
              <a:rPr lang="en-US" sz="2400" baseline="30000" dirty="0"/>
              <a:t>th</a:t>
            </a:r>
            <a:r>
              <a:rPr lang="en-US" sz="2400" dirty="0"/>
              <a:t>-7</a:t>
            </a:r>
            <a:r>
              <a:rPr lang="en-US" sz="2400" baseline="30000" dirty="0"/>
              <a:t>th</a:t>
            </a:r>
            <a:r>
              <a:rPr lang="en-US" sz="2400" dirty="0"/>
              <a:t> Century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Pagan gods demonized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Woven 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Non-human (partial animal like creature)</a:t>
            </a:r>
          </a:p>
        </p:txBody>
      </p:sp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C661090-2BB6-7A43-86C6-97A5CFC578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459" y="903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7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00808-C832-0943-A822-78A103899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35" y="-351692"/>
            <a:ext cx="6601670" cy="2222632"/>
          </a:xfrm>
        </p:spPr>
        <p:txBody>
          <a:bodyPr>
            <a:normAutofit/>
          </a:bodyPr>
          <a:lstStyle/>
          <a:p>
            <a:r>
              <a:rPr lang="en-US" sz="2800" dirty="0"/>
              <a:t>The devil-witch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E50CA-4B56-3E4C-9169-E4ABF5833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1696" y="3719820"/>
            <a:ext cx="3643674" cy="3216276"/>
          </a:xfrm>
        </p:spPr>
        <p:txBody>
          <a:bodyPr anchor="t">
            <a:normAutofit/>
          </a:bodyPr>
          <a:lstStyle/>
          <a:p>
            <a:r>
              <a:rPr lang="en-US" sz="3000" dirty="0"/>
              <a:t>Allegiance</a:t>
            </a:r>
          </a:p>
          <a:p>
            <a:r>
              <a:rPr lang="en-US" sz="3000" dirty="0"/>
              <a:t>Necromancy </a:t>
            </a:r>
          </a:p>
          <a:p>
            <a:r>
              <a:rPr lang="en-US" sz="3000" dirty="0"/>
              <a:t>Demonic sex</a:t>
            </a:r>
          </a:p>
          <a:p>
            <a:r>
              <a:rPr lang="en-US" sz="3000" dirty="0"/>
              <a:t>sabbath </a:t>
            </a:r>
          </a:p>
          <a:p>
            <a:endParaRPr lang="en-US" sz="1800" dirty="0"/>
          </a:p>
        </p:txBody>
      </p:sp>
      <p:pic>
        <p:nvPicPr>
          <p:cNvPr id="5" name="Picture 4" descr="A picture containing nature, indoor, table, sitting&#10;&#10;Description automatically generated">
            <a:extLst>
              <a:ext uri="{FF2B5EF4-FFF2-40B4-BE49-F238E27FC236}">
                <a16:creationId xmlns:a16="http://schemas.microsoft.com/office/drawing/2014/main" id="{78A0AD62-94A7-464D-BED3-E6220A9AF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4306" y="219187"/>
            <a:ext cx="4562094" cy="321627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21FA4A-83B7-4D45-9CD9-EA5B89AB6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31" y="1558423"/>
            <a:ext cx="6400483" cy="4964363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D79B0F4-66C6-8940-9DD7-1C9FC9089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331" y="686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7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DAC12-3F34-C540-80CA-6B7AFCAC4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47572-EE22-484C-8092-640F6472A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1" y="1588477"/>
            <a:ext cx="8796580" cy="3681046"/>
          </a:xfrm>
        </p:spPr>
        <p:txBody>
          <a:bodyPr/>
          <a:lstStyle/>
          <a:p>
            <a:endParaRPr lang="en-US" dirty="0"/>
          </a:p>
          <a:p>
            <a:r>
              <a:rPr lang="en-US" sz="3600" dirty="0"/>
              <a:t>Thank you for listening!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3710DCC-F834-864B-A6FF-5CF7919E6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025" y="203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1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5BE4635-D1B4-4307-892D-6B7970BB73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214C86-EE31-4BD9-A8DA-4E7809549F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1C015E-2B6B-4186-AA19-D3C2878D41E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</Words>
  <Application>Microsoft Macintosh PowerPoint</Application>
  <PresentationFormat>Widescreen</PresentationFormat>
  <Paragraphs>39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Century Gothic</vt:lpstr>
      <vt:lpstr>Mesh</vt:lpstr>
      <vt:lpstr>The Importance of Satan to the Creation of Witches</vt:lpstr>
      <vt:lpstr>Who/What is the Devil?</vt:lpstr>
      <vt:lpstr>Sorcerer/Sorceress </vt:lpstr>
      <vt:lpstr>Witches and the Devil</vt:lpstr>
      <vt:lpstr>God pan</vt:lpstr>
      <vt:lpstr>The devil-witch Relationship</vt:lpstr>
      <vt:lpstr>Summary: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Terroso Oliveira, Mikeila Isabella</dc:creator>
  <cp:lastModifiedBy/>
  <cp:revision>1</cp:revision>
  <dcterms:created xsi:type="dcterms:W3CDTF">2020-06-06T17:42:37Z</dcterms:created>
  <dcterms:modified xsi:type="dcterms:W3CDTF">2020-06-07T15:15:58Z</dcterms:modified>
</cp:coreProperties>
</file>