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5" r:id="rId3"/>
    <p:sldId id="257" r:id="rId4"/>
    <p:sldId id="258" r:id="rId5"/>
    <p:sldId id="259" r:id="rId6"/>
    <p:sldId id="267" r:id="rId7"/>
    <p:sldId id="262" r:id="rId8"/>
    <p:sldId id="266" r:id="rId9"/>
    <p:sldId id="268" r:id="rId10"/>
    <p:sldId id="270"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4" autoAdjust="0"/>
    <p:restoredTop sz="94660"/>
  </p:normalViewPr>
  <p:slideViewPr>
    <p:cSldViewPr snapToGrid="0">
      <p:cViewPr varScale="1">
        <p:scale>
          <a:sx n="66" d="100"/>
          <a:sy n="66" d="100"/>
        </p:scale>
        <p:origin x="10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501519-5BE3-4993-A273-9EAFAE989876}" type="datetimeFigureOut">
              <a:rPr lang="en-CA" smtClean="0"/>
              <a:t>2020-06-06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501FCB-0BBB-4FA4-A856-D80CD6F7ECD4}" type="slidenum">
              <a:rPr lang="en-CA" smtClean="0"/>
              <a:t>‹#›</a:t>
            </a:fld>
            <a:endParaRPr lang="en-CA"/>
          </a:p>
        </p:txBody>
      </p:sp>
    </p:spTree>
    <p:extLst>
      <p:ext uri="{BB962C8B-B14F-4D97-AF65-F5344CB8AC3E}">
        <p14:creationId xmlns:p14="http://schemas.microsoft.com/office/powerpoint/2010/main" val="1319115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rewminate.com/divining-the-witch-of-york-propaganda-and-prophecy-mother-shipton-in-medieval-england/"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atherineausten.com/2014/02/03/whos-afraid-of-cats-fearless-february-day-3/"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jonkanekojames.com/tag/demon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elizabethancostume.net/blog/clothing-the-elizabethan-poo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xpress.co.uk/news/uk/873018/Witchcraft-gripped-Exeter-for-over-100-years-last-witch-execution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ildeyedsoutherncelt.com/tag/17th-century-irish/"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a:solidFill>
                  <a:schemeClr val="tx1"/>
                </a:solidFill>
                <a:effectLst/>
                <a:latin typeface="+mn-lt"/>
                <a:ea typeface="+mn-ea"/>
                <a:cs typeface="+mn-cs"/>
              </a:rPr>
              <a:t>The Famous Mother Shipton. </a:t>
            </a:r>
            <a:r>
              <a:rPr lang="en-CA" sz="1200" kern="1200" dirty="0">
                <a:solidFill>
                  <a:schemeClr val="tx1"/>
                </a:solidFill>
                <a:effectLst/>
                <a:latin typeface="+mn-lt"/>
                <a:ea typeface="+mn-ea"/>
                <a:cs typeface="+mn-cs"/>
              </a:rPr>
              <a:t>Available on </a:t>
            </a:r>
            <a:r>
              <a:rPr lang="en-CA" sz="1200" kern="1200" dirty="0" err="1">
                <a:solidFill>
                  <a:schemeClr val="tx1"/>
                </a:solidFill>
                <a:effectLst/>
                <a:latin typeface="+mn-lt"/>
                <a:ea typeface="+mn-ea"/>
                <a:cs typeface="+mn-cs"/>
              </a:rPr>
              <a:t>Brewminate</a:t>
            </a:r>
            <a:r>
              <a:rPr lang="en-CA" sz="1200" kern="1200" dirty="0">
                <a:solidFill>
                  <a:schemeClr val="tx1"/>
                </a:solidFill>
                <a:effectLst/>
                <a:latin typeface="+mn-lt"/>
                <a:ea typeface="+mn-ea"/>
                <a:cs typeface="+mn-cs"/>
              </a:rPr>
              <a:t>. Published November, 2018. 715x1024. </a:t>
            </a:r>
            <a:r>
              <a:rPr lang="en-CA" sz="1200" u="sng" kern="1200" dirty="0">
                <a:solidFill>
                  <a:schemeClr val="tx1"/>
                </a:solidFill>
                <a:effectLst/>
                <a:latin typeface="+mn-lt"/>
                <a:ea typeface="+mn-ea"/>
                <a:cs typeface="+mn-cs"/>
                <a:hlinkClick r:id="rId3"/>
              </a:rPr>
              <a:t>https://brewminate.com/divining-the-witch-of-york-propaganda-and-prophecy-mother-shipton-in-medieval-england/</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B8501FCB-0BBB-4FA4-A856-D80CD6F7ECD4}" type="slidenum">
              <a:rPr lang="en-CA" smtClean="0"/>
              <a:t>1</a:t>
            </a:fld>
            <a:endParaRPr lang="en-CA"/>
          </a:p>
        </p:txBody>
      </p:sp>
    </p:spTree>
    <p:extLst>
      <p:ext uri="{BB962C8B-B14F-4D97-AF65-F5344CB8AC3E}">
        <p14:creationId xmlns:p14="http://schemas.microsoft.com/office/powerpoint/2010/main" val="4056587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a:solidFill>
                  <a:schemeClr val="tx1"/>
                </a:solidFill>
                <a:effectLst/>
                <a:latin typeface="+mn-lt"/>
                <a:ea typeface="+mn-ea"/>
                <a:cs typeface="+mn-cs"/>
              </a:rPr>
              <a:t>Cat-witch.</a:t>
            </a:r>
            <a:r>
              <a:rPr lang="en-CA" sz="1200" kern="1200" dirty="0">
                <a:solidFill>
                  <a:schemeClr val="tx1"/>
                </a:solidFill>
                <a:effectLst/>
                <a:latin typeface="+mn-lt"/>
                <a:ea typeface="+mn-ea"/>
                <a:cs typeface="+mn-cs"/>
              </a:rPr>
              <a:t> Available on Catherine Austen: Books and Animals. Published April, 2014. 1600x1180. </a:t>
            </a:r>
            <a:r>
              <a:rPr lang="en-CA" sz="1200" u="sng" kern="1200" dirty="0">
                <a:solidFill>
                  <a:schemeClr val="tx1"/>
                </a:solidFill>
                <a:effectLst/>
                <a:latin typeface="+mn-lt"/>
                <a:ea typeface="+mn-ea"/>
                <a:cs typeface="+mn-cs"/>
                <a:hlinkClick r:id="rId3"/>
              </a:rPr>
              <a:t>https://catherineausten.com/2014/02/03/whos-afraid-of-cats-fearless-february-day-3/</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B8501FCB-0BBB-4FA4-A856-D80CD6F7ECD4}" type="slidenum">
              <a:rPr lang="en-CA" smtClean="0"/>
              <a:t>3</a:t>
            </a:fld>
            <a:endParaRPr lang="en-CA"/>
          </a:p>
        </p:txBody>
      </p:sp>
    </p:spTree>
    <p:extLst>
      <p:ext uri="{BB962C8B-B14F-4D97-AF65-F5344CB8AC3E}">
        <p14:creationId xmlns:p14="http://schemas.microsoft.com/office/powerpoint/2010/main" val="3024739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a:solidFill>
                  <a:schemeClr val="tx1"/>
                </a:solidFill>
                <a:effectLst/>
                <a:latin typeface="+mn-lt"/>
                <a:ea typeface="+mn-ea"/>
                <a:cs typeface="+mn-cs"/>
              </a:rPr>
              <a:t>A Man is Arraigned Before a Judge Scene Circa 1662</a:t>
            </a:r>
            <a:r>
              <a:rPr lang="en-CA" sz="1200" kern="1200" dirty="0">
                <a:solidFill>
                  <a:schemeClr val="tx1"/>
                </a:solidFill>
                <a:effectLst/>
                <a:latin typeface="+mn-lt"/>
                <a:ea typeface="+mn-ea"/>
                <a:cs typeface="+mn-cs"/>
              </a:rPr>
              <a:t>. Available on Jon Kaneko-James: History, Fiction and Thoughts on Writing. Published October, 2016. 1024x852. </a:t>
            </a:r>
            <a:r>
              <a:rPr lang="en-CA" sz="1200" u="sng" kern="1200" dirty="0">
                <a:solidFill>
                  <a:schemeClr val="tx1"/>
                </a:solidFill>
                <a:effectLst/>
                <a:latin typeface="+mn-lt"/>
                <a:ea typeface="+mn-ea"/>
                <a:cs typeface="+mn-cs"/>
                <a:hlinkClick r:id="rId3"/>
              </a:rPr>
              <a:t>https://jonkanekojames.com/tag/demons/</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B8501FCB-0BBB-4FA4-A856-D80CD6F7ECD4}" type="slidenum">
              <a:rPr lang="en-CA" smtClean="0"/>
              <a:t>4</a:t>
            </a:fld>
            <a:endParaRPr lang="en-CA"/>
          </a:p>
        </p:txBody>
      </p:sp>
    </p:spTree>
    <p:extLst>
      <p:ext uri="{BB962C8B-B14F-4D97-AF65-F5344CB8AC3E}">
        <p14:creationId xmlns:p14="http://schemas.microsoft.com/office/powerpoint/2010/main" val="2793096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a:solidFill>
                  <a:schemeClr val="tx1"/>
                </a:solidFill>
                <a:effectLst/>
                <a:latin typeface="+mn-lt"/>
                <a:ea typeface="+mn-ea"/>
                <a:cs typeface="+mn-cs"/>
              </a:rPr>
              <a:t>A Peasant Woman Hectoring Her Husband. Trevilian </a:t>
            </a:r>
            <a:r>
              <a:rPr lang="en-CA" sz="1200" i="1" kern="1200" dirty="0" err="1">
                <a:solidFill>
                  <a:schemeClr val="tx1"/>
                </a:solidFill>
                <a:effectLst/>
                <a:latin typeface="+mn-lt"/>
                <a:ea typeface="+mn-ea"/>
                <a:cs typeface="+mn-cs"/>
              </a:rPr>
              <a:t>Miscellaney</a:t>
            </a:r>
            <a:r>
              <a:rPr lang="en-CA" sz="1200" i="1" kern="1200" dirty="0">
                <a:solidFill>
                  <a:schemeClr val="tx1"/>
                </a:solidFill>
                <a:effectLst/>
                <a:latin typeface="+mn-lt"/>
                <a:ea typeface="+mn-ea"/>
                <a:cs typeface="+mn-cs"/>
              </a:rPr>
              <a:t>, 1602</a:t>
            </a:r>
            <a:r>
              <a:rPr lang="en-CA" sz="1200" kern="1200" dirty="0">
                <a:solidFill>
                  <a:schemeClr val="tx1"/>
                </a:solidFill>
                <a:effectLst/>
                <a:latin typeface="+mn-lt"/>
                <a:ea typeface="+mn-ea"/>
                <a:cs typeface="+mn-cs"/>
              </a:rPr>
              <a:t>. Available on </a:t>
            </a:r>
            <a:r>
              <a:rPr lang="en-CA" sz="1200" kern="1200" dirty="0" err="1">
                <a:solidFill>
                  <a:schemeClr val="tx1"/>
                </a:solidFill>
                <a:effectLst/>
                <a:latin typeface="+mn-lt"/>
                <a:ea typeface="+mn-ea"/>
                <a:cs typeface="+mn-cs"/>
              </a:rPr>
              <a:t>Lizapalooza</a:t>
            </a:r>
            <a:r>
              <a:rPr lang="en-CA" sz="1200" kern="1200" dirty="0">
                <a:solidFill>
                  <a:schemeClr val="tx1"/>
                </a:solidFill>
                <a:effectLst/>
                <a:latin typeface="+mn-lt"/>
                <a:ea typeface="+mn-ea"/>
                <a:cs typeface="+mn-cs"/>
              </a:rPr>
              <a:t>. Published October, 2013. 855x877. </a:t>
            </a:r>
            <a:r>
              <a:rPr lang="en-CA" sz="1200" u="sng" kern="1200" dirty="0">
                <a:solidFill>
                  <a:schemeClr val="tx1"/>
                </a:solidFill>
                <a:effectLst/>
                <a:latin typeface="+mn-lt"/>
                <a:ea typeface="+mn-ea"/>
                <a:cs typeface="+mn-cs"/>
                <a:hlinkClick r:id="rId3"/>
              </a:rPr>
              <a:t>http://www.elizabethancostume.net/blog/clothing-the-elizabethan-poor/</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Gasser, Erika. 2016. “Witchcraft, Possession, and the Unmaking of Women and Men: A Lat-Sixteenth-Century English Case Study.” </a:t>
            </a:r>
            <a:r>
              <a:rPr lang="en-CA" sz="1200" i="1" kern="1200" dirty="0">
                <a:solidFill>
                  <a:schemeClr val="tx1"/>
                </a:solidFill>
                <a:effectLst/>
                <a:latin typeface="+mn-lt"/>
                <a:ea typeface="+mn-ea"/>
                <a:cs typeface="+mn-cs"/>
              </a:rPr>
              <a:t>Magic, Ritual, and Witchcraft </a:t>
            </a:r>
            <a:r>
              <a:rPr lang="en-CA" sz="1200" kern="1200" dirty="0">
                <a:solidFill>
                  <a:schemeClr val="tx1"/>
                </a:solidFill>
                <a:effectLst/>
                <a:latin typeface="+mn-lt"/>
                <a:ea typeface="+mn-ea"/>
                <a:cs typeface="+mn-cs"/>
              </a:rPr>
              <a:t>11 (2): 151-175.</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Gibson, Marion. </a:t>
            </a:r>
            <a:r>
              <a:rPr lang="en-CA" sz="1200" i="1" kern="1200" dirty="0">
                <a:solidFill>
                  <a:schemeClr val="tx1"/>
                </a:solidFill>
                <a:effectLst/>
                <a:latin typeface="+mn-lt"/>
                <a:ea typeface="+mn-ea"/>
                <a:cs typeface="+mn-cs"/>
              </a:rPr>
              <a:t>Early Modern Witches: Witchcraft Cases in Contemporary Writing</a:t>
            </a:r>
            <a:r>
              <a:rPr lang="en-CA" sz="1200" kern="1200" dirty="0">
                <a:solidFill>
                  <a:schemeClr val="tx1"/>
                </a:solidFill>
                <a:effectLst/>
                <a:latin typeface="+mn-lt"/>
                <a:ea typeface="+mn-ea"/>
                <a:cs typeface="+mn-cs"/>
              </a:rPr>
              <a:t>. Florence: Taylor &amp; Francis Group, 2001. Accessed May 15, 2020. ProQuest </a:t>
            </a:r>
            <a:r>
              <a:rPr lang="en-CA" sz="1200" kern="1200" dirty="0" err="1">
                <a:solidFill>
                  <a:schemeClr val="tx1"/>
                </a:solidFill>
                <a:effectLst/>
                <a:latin typeface="+mn-lt"/>
                <a:ea typeface="+mn-ea"/>
                <a:cs typeface="+mn-cs"/>
              </a:rPr>
              <a:t>Ebook</a:t>
            </a:r>
            <a:r>
              <a:rPr lang="en-CA" sz="1200" kern="1200" dirty="0">
                <a:solidFill>
                  <a:schemeClr val="tx1"/>
                </a:solidFill>
                <a:effectLst/>
                <a:latin typeface="+mn-lt"/>
                <a:ea typeface="+mn-ea"/>
                <a:cs typeface="+mn-cs"/>
              </a:rPr>
              <a:t> Central.</a:t>
            </a:r>
          </a:p>
          <a:p>
            <a:endParaRPr lang="en-CA" dirty="0"/>
          </a:p>
        </p:txBody>
      </p:sp>
      <p:sp>
        <p:nvSpPr>
          <p:cNvPr id="4" name="Slide Number Placeholder 3"/>
          <p:cNvSpPr>
            <a:spLocks noGrp="1"/>
          </p:cNvSpPr>
          <p:nvPr>
            <p:ph type="sldNum" sz="quarter" idx="5"/>
          </p:nvPr>
        </p:nvSpPr>
        <p:spPr/>
        <p:txBody>
          <a:bodyPr/>
          <a:lstStyle/>
          <a:p>
            <a:fld id="{B8501FCB-0BBB-4FA4-A856-D80CD6F7ECD4}" type="slidenum">
              <a:rPr lang="en-CA" smtClean="0"/>
              <a:t>5</a:t>
            </a:fld>
            <a:endParaRPr lang="en-CA"/>
          </a:p>
        </p:txBody>
      </p:sp>
    </p:spTree>
    <p:extLst>
      <p:ext uri="{BB962C8B-B14F-4D97-AF65-F5344CB8AC3E}">
        <p14:creationId xmlns:p14="http://schemas.microsoft.com/office/powerpoint/2010/main" val="2285172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Gasser, Erika. 2016. “Witchcraft, Possession, and the Unmaking of Women and Men: A Lat-Sixteenth-Century English Case Study.” </a:t>
            </a:r>
            <a:r>
              <a:rPr lang="en-CA" sz="1200" i="1" kern="1200" dirty="0">
                <a:solidFill>
                  <a:schemeClr val="tx1"/>
                </a:solidFill>
                <a:effectLst/>
                <a:latin typeface="+mn-lt"/>
                <a:ea typeface="+mn-ea"/>
                <a:cs typeface="+mn-cs"/>
              </a:rPr>
              <a:t>Magic, Ritual, and Witchcraft </a:t>
            </a:r>
            <a:r>
              <a:rPr lang="en-CA" sz="1200" kern="1200" dirty="0">
                <a:solidFill>
                  <a:schemeClr val="tx1"/>
                </a:solidFill>
                <a:effectLst/>
                <a:latin typeface="+mn-lt"/>
                <a:ea typeface="+mn-ea"/>
                <a:cs typeface="+mn-cs"/>
              </a:rPr>
              <a:t>11 (2): 151-175.</a:t>
            </a:r>
          </a:p>
          <a:p>
            <a:r>
              <a:rPr lang="en-CA" sz="1200" kern="1200" dirty="0">
                <a:solidFill>
                  <a:schemeClr val="tx1"/>
                </a:solidFill>
                <a:effectLst/>
                <a:latin typeface="+mn-lt"/>
                <a:ea typeface="+mn-ea"/>
                <a:cs typeface="+mn-cs"/>
              </a:rPr>
              <a:t>Gibson, Marion. 2019. “Becoming-Witch: Narrating Witchcraft in Early Modern English News Pamphlets.” </a:t>
            </a:r>
            <a:r>
              <a:rPr lang="en-CA" sz="1200" i="1" kern="1200" dirty="0">
                <a:solidFill>
                  <a:schemeClr val="tx1"/>
                </a:solidFill>
                <a:effectLst/>
                <a:latin typeface="+mn-lt"/>
                <a:ea typeface="+mn-ea"/>
                <a:cs typeface="+mn-cs"/>
              </a:rPr>
              <a:t>Magic, Ritual, and Witchcraft</a:t>
            </a:r>
            <a:r>
              <a:rPr lang="en-CA" sz="1200" kern="1200" dirty="0">
                <a:solidFill>
                  <a:schemeClr val="tx1"/>
                </a:solidFill>
                <a:effectLst/>
                <a:latin typeface="+mn-lt"/>
                <a:ea typeface="+mn-ea"/>
                <a:cs typeface="+mn-cs"/>
              </a:rPr>
              <a:t> 14 (3): 317-335.</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Gibson, Marion. </a:t>
            </a:r>
            <a:r>
              <a:rPr lang="en-CA" sz="1200" i="1" kern="1200" dirty="0">
                <a:solidFill>
                  <a:schemeClr val="tx1"/>
                </a:solidFill>
                <a:effectLst/>
                <a:latin typeface="+mn-lt"/>
                <a:ea typeface="+mn-ea"/>
                <a:cs typeface="+mn-cs"/>
              </a:rPr>
              <a:t>Early Modern Witches: Witchcraft Cases in Contemporary Writing</a:t>
            </a:r>
            <a:r>
              <a:rPr lang="en-CA" sz="1200" kern="1200" dirty="0">
                <a:solidFill>
                  <a:schemeClr val="tx1"/>
                </a:solidFill>
                <a:effectLst/>
                <a:latin typeface="+mn-lt"/>
                <a:ea typeface="+mn-ea"/>
                <a:cs typeface="+mn-cs"/>
              </a:rPr>
              <a:t>. Florence: Taylor &amp; Francis Group, 2001. Accessed May 15, 2020. ProQuest </a:t>
            </a:r>
            <a:r>
              <a:rPr lang="en-CA" sz="1200" kern="1200" dirty="0" err="1">
                <a:solidFill>
                  <a:schemeClr val="tx1"/>
                </a:solidFill>
                <a:effectLst/>
                <a:latin typeface="+mn-lt"/>
                <a:ea typeface="+mn-ea"/>
                <a:cs typeface="+mn-cs"/>
              </a:rPr>
              <a:t>Ebook</a:t>
            </a:r>
            <a:r>
              <a:rPr lang="en-CA" sz="1200" kern="1200" dirty="0">
                <a:solidFill>
                  <a:schemeClr val="tx1"/>
                </a:solidFill>
                <a:effectLst/>
                <a:latin typeface="+mn-lt"/>
                <a:ea typeface="+mn-ea"/>
                <a:cs typeface="+mn-cs"/>
              </a:rPr>
              <a:t> Central.</a:t>
            </a:r>
          </a:p>
          <a:p>
            <a:r>
              <a:rPr lang="en-CA" sz="1200" kern="1200" dirty="0">
                <a:solidFill>
                  <a:schemeClr val="tx1"/>
                </a:solidFill>
                <a:effectLst/>
                <a:latin typeface="+mn-lt"/>
                <a:ea typeface="+mn-ea"/>
                <a:cs typeface="+mn-cs"/>
              </a:rPr>
              <a:t>Gibson, Marion. Reading Witchcraft: Stories of Early English Witches. London: Taylor &amp; Francis Group, 1999. Accessed May 15, 2020. ProQuest </a:t>
            </a:r>
            <a:r>
              <a:rPr lang="en-CA" sz="1200" kern="1200" dirty="0" err="1">
                <a:solidFill>
                  <a:schemeClr val="tx1"/>
                </a:solidFill>
                <a:effectLst/>
                <a:latin typeface="+mn-lt"/>
                <a:ea typeface="+mn-ea"/>
                <a:cs typeface="+mn-cs"/>
              </a:rPr>
              <a:t>Ebook</a:t>
            </a:r>
            <a:r>
              <a:rPr lang="en-CA" sz="1200" kern="1200" dirty="0">
                <a:solidFill>
                  <a:schemeClr val="tx1"/>
                </a:solidFill>
                <a:effectLst/>
                <a:latin typeface="+mn-lt"/>
                <a:ea typeface="+mn-ea"/>
                <a:cs typeface="+mn-cs"/>
              </a:rPr>
              <a:t> Central.</a:t>
            </a:r>
          </a:p>
          <a:p>
            <a:pPr fontAlgn="base"/>
            <a:r>
              <a:rPr lang="en-CA" sz="1200" kern="1200" dirty="0">
                <a:solidFill>
                  <a:schemeClr val="tx1"/>
                </a:solidFill>
                <a:effectLst/>
                <a:latin typeface="+mn-lt"/>
                <a:ea typeface="+mn-ea"/>
                <a:cs typeface="+mn-cs"/>
              </a:rPr>
              <a:t>“Witches’ Demonic Familiars at Chelmsford, 1566.” in </a:t>
            </a:r>
            <a:r>
              <a:rPr lang="en-CA" sz="1200" i="1" kern="1200" dirty="0">
                <a:solidFill>
                  <a:schemeClr val="tx1"/>
                </a:solidFill>
                <a:effectLst/>
                <a:latin typeface="+mn-lt"/>
                <a:ea typeface="+mn-ea"/>
                <a:cs typeface="+mn-cs"/>
              </a:rPr>
              <a:t>The Witchcraft Sourcebook, </a:t>
            </a:r>
            <a:r>
              <a:rPr lang="en-CA" sz="1200" kern="1200" dirty="0">
                <a:solidFill>
                  <a:schemeClr val="tx1"/>
                </a:solidFill>
                <a:effectLst/>
                <a:latin typeface="+mn-lt"/>
                <a:ea typeface="+mn-ea"/>
                <a:cs typeface="+mn-cs"/>
              </a:rPr>
              <a:t>edited by Brian </a:t>
            </a:r>
            <a:r>
              <a:rPr lang="en-CA" sz="1200" kern="1200" dirty="0" err="1">
                <a:solidFill>
                  <a:schemeClr val="tx1"/>
                </a:solidFill>
                <a:effectLst/>
                <a:latin typeface="+mn-lt"/>
                <a:ea typeface="+mn-ea"/>
                <a:cs typeface="+mn-cs"/>
              </a:rPr>
              <a:t>Levack</a:t>
            </a:r>
            <a:r>
              <a:rPr lang="en-CA" sz="1200" kern="1200" dirty="0">
                <a:solidFill>
                  <a:schemeClr val="tx1"/>
                </a:solidFill>
                <a:effectLst/>
                <a:latin typeface="+mn-lt"/>
                <a:ea typeface="+mn-ea"/>
                <a:cs typeface="+mn-cs"/>
              </a:rPr>
              <a:t>, 243-249. New York: Routledge, 2015.</a:t>
            </a:r>
          </a:p>
          <a:p>
            <a:endParaRPr lang="en-CA" dirty="0"/>
          </a:p>
        </p:txBody>
      </p:sp>
      <p:sp>
        <p:nvSpPr>
          <p:cNvPr id="4" name="Slide Number Placeholder 3"/>
          <p:cNvSpPr>
            <a:spLocks noGrp="1"/>
          </p:cNvSpPr>
          <p:nvPr>
            <p:ph type="sldNum" sz="quarter" idx="5"/>
          </p:nvPr>
        </p:nvSpPr>
        <p:spPr/>
        <p:txBody>
          <a:bodyPr/>
          <a:lstStyle/>
          <a:p>
            <a:fld id="{B8501FCB-0BBB-4FA4-A856-D80CD6F7ECD4}" type="slidenum">
              <a:rPr lang="en-CA" smtClean="0"/>
              <a:t>6</a:t>
            </a:fld>
            <a:endParaRPr lang="en-CA"/>
          </a:p>
        </p:txBody>
      </p:sp>
    </p:spTree>
    <p:extLst>
      <p:ext uri="{BB962C8B-B14F-4D97-AF65-F5344CB8AC3E}">
        <p14:creationId xmlns:p14="http://schemas.microsoft.com/office/powerpoint/2010/main" val="3073327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a:solidFill>
                  <a:schemeClr val="tx1"/>
                </a:solidFill>
                <a:effectLst/>
                <a:latin typeface="+mn-lt"/>
                <a:ea typeface="+mn-ea"/>
                <a:cs typeface="+mn-cs"/>
              </a:rPr>
              <a:t>A Woodcut Illustration From a Book Published in 1579 of a Witch Feeding Her Familiars with Blood.</a:t>
            </a:r>
            <a:r>
              <a:rPr lang="en-CA" sz="1200" kern="1200" dirty="0">
                <a:solidFill>
                  <a:schemeClr val="tx1"/>
                </a:solidFill>
                <a:effectLst/>
                <a:latin typeface="+mn-lt"/>
                <a:ea typeface="+mn-ea"/>
                <a:cs typeface="+mn-cs"/>
              </a:rPr>
              <a:t> Published October, 2017. Available on Express: Home of the Daily and Sunday Express. 590x364. </a:t>
            </a:r>
            <a:r>
              <a:rPr lang="en-CA" sz="1200" u="sng" kern="1200" dirty="0">
                <a:solidFill>
                  <a:schemeClr val="tx1"/>
                </a:solidFill>
                <a:effectLst/>
                <a:latin typeface="+mn-lt"/>
                <a:ea typeface="+mn-ea"/>
                <a:cs typeface="+mn-cs"/>
                <a:hlinkClick r:id="rId3"/>
              </a:rPr>
              <a:t>https://www.express.co.uk/news/uk/873018/Witchcraft-gripped-Exeter-for-over-100-years-last-witch-executions</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Gibson, Marion. </a:t>
            </a:r>
            <a:r>
              <a:rPr lang="en-CA" sz="1200" i="1" kern="1200" dirty="0">
                <a:solidFill>
                  <a:schemeClr val="tx1"/>
                </a:solidFill>
                <a:effectLst/>
                <a:latin typeface="+mn-lt"/>
                <a:ea typeface="+mn-ea"/>
                <a:cs typeface="+mn-cs"/>
              </a:rPr>
              <a:t>Early Modern Witches: Witchcraft Cases in Contemporary Writing</a:t>
            </a:r>
            <a:r>
              <a:rPr lang="en-CA" sz="1200" kern="1200" dirty="0">
                <a:solidFill>
                  <a:schemeClr val="tx1"/>
                </a:solidFill>
                <a:effectLst/>
                <a:latin typeface="+mn-lt"/>
                <a:ea typeface="+mn-ea"/>
                <a:cs typeface="+mn-cs"/>
              </a:rPr>
              <a:t>. Florence: Taylor &amp; Francis Group, 2001. Accessed May 15, 2020. ProQuest </a:t>
            </a:r>
            <a:r>
              <a:rPr lang="en-CA" sz="1200" kern="1200" dirty="0" err="1">
                <a:solidFill>
                  <a:schemeClr val="tx1"/>
                </a:solidFill>
                <a:effectLst/>
                <a:latin typeface="+mn-lt"/>
                <a:ea typeface="+mn-ea"/>
                <a:cs typeface="+mn-cs"/>
              </a:rPr>
              <a:t>Ebook</a:t>
            </a:r>
            <a:r>
              <a:rPr lang="en-CA" sz="1200" kern="1200" dirty="0">
                <a:solidFill>
                  <a:schemeClr val="tx1"/>
                </a:solidFill>
                <a:effectLst/>
                <a:latin typeface="+mn-lt"/>
                <a:ea typeface="+mn-ea"/>
                <a:cs typeface="+mn-cs"/>
              </a:rPr>
              <a:t> Central.</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“Witches’ Demonic Familiars at Chelmsford, 1566.” in </a:t>
            </a:r>
            <a:r>
              <a:rPr lang="en-CA" sz="1200" i="1" kern="1200" dirty="0">
                <a:solidFill>
                  <a:schemeClr val="tx1"/>
                </a:solidFill>
                <a:effectLst/>
                <a:latin typeface="+mn-lt"/>
                <a:ea typeface="+mn-ea"/>
                <a:cs typeface="+mn-cs"/>
              </a:rPr>
              <a:t>The Witchcraft Sourcebook, </a:t>
            </a:r>
            <a:r>
              <a:rPr lang="en-CA" sz="1200" kern="1200" dirty="0">
                <a:solidFill>
                  <a:schemeClr val="tx1"/>
                </a:solidFill>
                <a:effectLst/>
                <a:latin typeface="+mn-lt"/>
                <a:ea typeface="+mn-ea"/>
                <a:cs typeface="+mn-cs"/>
              </a:rPr>
              <a:t>edited by Brian </a:t>
            </a:r>
            <a:r>
              <a:rPr lang="en-CA" sz="1200" kern="1200" dirty="0" err="1">
                <a:solidFill>
                  <a:schemeClr val="tx1"/>
                </a:solidFill>
                <a:effectLst/>
                <a:latin typeface="+mn-lt"/>
                <a:ea typeface="+mn-ea"/>
                <a:cs typeface="+mn-cs"/>
              </a:rPr>
              <a:t>Levack</a:t>
            </a:r>
            <a:r>
              <a:rPr lang="en-CA" sz="1200" kern="1200" dirty="0">
                <a:solidFill>
                  <a:schemeClr val="tx1"/>
                </a:solidFill>
                <a:effectLst/>
                <a:latin typeface="+mn-lt"/>
                <a:ea typeface="+mn-ea"/>
                <a:cs typeface="+mn-cs"/>
              </a:rPr>
              <a:t>, 243-249. New York: Routledge, 2015.</a:t>
            </a:r>
          </a:p>
          <a:p>
            <a:endParaRPr lang="en-CA" dirty="0"/>
          </a:p>
        </p:txBody>
      </p:sp>
      <p:sp>
        <p:nvSpPr>
          <p:cNvPr id="4" name="Slide Number Placeholder 3"/>
          <p:cNvSpPr>
            <a:spLocks noGrp="1"/>
          </p:cNvSpPr>
          <p:nvPr>
            <p:ph type="sldNum" sz="quarter" idx="5"/>
          </p:nvPr>
        </p:nvSpPr>
        <p:spPr/>
        <p:txBody>
          <a:bodyPr/>
          <a:lstStyle/>
          <a:p>
            <a:fld id="{B8501FCB-0BBB-4FA4-A856-D80CD6F7ECD4}" type="slidenum">
              <a:rPr lang="en-CA" smtClean="0"/>
              <a:t>7</a:t>
            </a:fld>
            <a:endParaRPr lang="en-CA"/>
          </a:p>
        </p:txBody>
      </p:sp>
    </p:spTree>
    <p:extLst>
      <p:ext uri="{BB962C8B-B14F-4D97-AF65-F5344CB8AC3E}">
        <p14:creationId xmlns:p14="http://schemas.microsoft.com/office/powerpoint/2010/main" val="3855284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a:solidFill>
                  <a:schemeClr val="tx1"/>
                </a:solidFill>
                <a:effectLst/>
                <a:latin typeface="+mn-lt"/>
                <a:ea typeface="+mn-ea"/>
                <a:cs typeface="+mn-cs"/>
              </a:rPr>
              <a:t>A Woodcut Depiction of a Witch in 1643.</a:t>
            </a:r>
            <a:r>
              <a:rPr lang="en-CA" sz="1200" kern="1200" dirty="0">
                <a:solidFill>
                  <a:schemeClr val="tx1"/>
                </a:solidFill>
                <a:effectLst/>
                <a:latin typeface="+mn-lt"/>
                <a:ea typeface="+mn-ea"/>
                <a:cs typeface="+mn-cs"/>
              </a:rPr>
              <a:t> Available on Wild Eyed Southern Celt. Published November, 2013. 572x400. </a:t>
            </a:r>
            <a:r>
              <a:rPr lang="en-CA" sz="1200" u="sng" kern="1200" dirty="0">
                <a:solidFill>
                  <a:schemeClr val="tx1"/>
                </a:solidFill>
                <a:effectLst/>
                <a:latin typeface="+mn-lt"/>
                <a:ea typeface="+mn-ea"/>
                <a:cs typeface="+mn-cs"/>
                <a:hlinkClick r:id="rId3"/>
              </a:rPr>
              <a:t>https://wildeyedsoutherncelt.com/tag/17th-century-irish/</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Gibson, Marion. </a:t>
            </a:r>
            <a:r>
              <a:rPr lang="en-CA" sz="1200" i="1" kern="1200" dirty="0">
                <a:solidFill>
                  <a:schemeClr val="tx1"/>
                </a:solidFill>
                <a:effectLst/>
                <a:latin typeface="+mn-lt"/>
                <a:ea typeface="+mn-ea"/>
                <a:cs typeface="+mn-cs"/>
              </a:rPr>
              <a:t>Early Modern Witches: Witchcraft Cases in Contemporary Writing</a:t>
            </a:r>
            <a:r>
              <a:rPr lang="en-CA" sz="1200" kern="1200" dirty="0">
                <a:solidFill>
                  <a:schemeClr val="tx1"/>
                </a:solidFill>
                <a:effectLst/>
                <a:latin typeface="+mn-lt"/>
                <a:ea typeface="+mn-ea"/>
                <a:cs typeface="+mn-cs"/>
              </a:rPr>
              <a:t>. Florence: Taylor &amp; Francis Group, 2001. Accessed May 15, 2020. ProQuest </a:t>
            </a:r>
            <a:r>
              <a:rPr lang="en-CA" sz="1200" kern="1200" dirty="0" err="1">
                <a:solidFill>
                  <a:schemeClr val="tx1"/>
                </a:solidFill>
                <a:effectLst/>
                <a:latin typeface="+mn-lt"/>
                <a:ea typeface="+mn-ea"/>
                <a:cs typeface="+mn-cs"/>
              </a:rPr>
              <a:t>Ebook</a:t>
            </a:r>
            <a:r>
              <a:rPr lang="en-CA" sz="1200" kern="1200" dirty="0">
                <a:solidFill>
                  <a:schemeClr val="tx1"/>
                </a:solidFill>
                <a:effectLst/>
                <a:latin typeface="+mn-lt"/>
                <a:ea typeface="+mn-ea"/>
                <a:cs typeface="+mn-cs"/>
              </a:rPr>
              <a:t> Central.</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“Witches’ Demonic Familiars at Chelmsford, 1566.” in </a:t>
            </a:r>
            <a:r>
              <a:rPr lang="en-CA" sz="1200" i="1" kern="1200" dirty="0">
                <a:solidFill>
                  <a:schemeClr val="tx1"/>
                </a:solidFill>
                <a:effectLst/>
                <a:latin typeface="+mn-lt"/>
                <a:ea typeface="+mn-ea"/>
                <a:cs typeface="+mn-cs"/>
              </a:rPr>
              <a:t>The Witchcraft Sourcebook, </a:t>
            </a:r>
            <a:r>
              <a:rPr lang="en-CA" sz="1200" kern="1200" dirty="0">
                <a:solidFill>
                  <a:schemeClr val="tx1"/>
                </a:solidFill>
                <a:effectLst/>
                <a:latin typeface="+mn-lt"/>
                <a:ea typeface="+mn-ea"/>
                <a:cs typeface="+mn-cs"/>
              </a:rPr>
              <a:t>edited by Brian </a:t>
            </a:r>
            <a:r>
              <a:rPr lang="en-CA" sz="1200" kern="1200" dirty="0" err="1">
                <a:solidFill>
                  <a:schemeClr val="tx1"/>
                </a:solidFill>
                <a:effectLst/>
                <a:latin typeface="+mn-lt"/>
                <a:ea typeface="+mn-ea"/>
                <a:cs typeface="+mn-cs"/>
              </a:rPr>
              <a:t>Levack</a:t>
            </a:r>
            <a:r>
              <a:rPr lang="en-CA" sz="1200" kern="1200" dirty="0">
                <a:solidFill>
                  <a:schemeClr val="tx1"/>
                </a:solidFill>
                <a:effectLst/>
                <a:latin typeface="+mn-lt"/>
                <a:ea typeface="+mn-ea"/>
                <a:cs typeface="+mn-cs"/>
              </a:rPr>
              <a:t>, 243-249. New York: Routledge, 2015.</a:t>
            </a:r>
          </a:p>
          <a:p>
            <a:endParaRPr lang="en-CA" dirty="0"/>
          </a:p>
        </p:txBody>
      </p:sp>
      <p:sp>
        <p:nvSpPr>
          <p:cNvPr id="4" name="Slide Number Placeholder 3"/>
          <p:cNvSpPr>
            <a:spLocks noGrp="1"/>
          </p:cNvSpPr>
          <p:nvPr>
            <p:ph type="sldNum" sz="quarter" idx="5"/>
          </p:nvPr>
        </p:nvSpPr>
        <p:spPr/>
        <p:txBody>
          <a:bodyPr/>
          <a:lstStyle/>
          <a:p>
            <a:fld id="{B8501FCB-0BBB-4FA4-A856-D80CD6F7ECD4}" type="slidenum">
              <a:rPr lang="en-CA" smtClean="0"/>
              <a:t>8</a:t>
            </a:fld>
            <a:endParaRPr lang="en-CA"/>
          </a:p>
        </p:txBody>
      </p:sp>
    </p:spTree>
    <p:extLst>
      <p:ext uri="{BB962C8B-B14F-4D97-AF65-F5344CB8AC3E}">
        <p14:creationId xmlns:p14="http://schemas.microsoft.com/office/powerpoint/2010/main" val="94272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Almond, Philip C. and ProQuest (Firm). 2004. </a:t>
            </a:r>
            <a:r>
              <a:rPr lang="en-CA" sz="1200" i="1" kern="1200" dirty="0">
                <a:solidFill>
                  <a:schemeClr val="tx1"/>
                </a:solidFill>
                <a:effectLst/>
                <a:latin typeface="+mn-lt"/>
                <a:ea typeface="+mn-ea"/>
                <a:cs typeface="+mn-cs"/>
              </a:rPr>
              <a:t>Demonic Possession and Exorcism in Early Modern England: Contemporary Texts and their Cultural Contexts.</a:t>
            </a:r>
            <a:r>
              <a:rPr lang="en-CA" sz="1200" kern="1200" dirty="0">
                <a:solidFill>
                  <a:schemeClr val="tx1"/>
                </a:solidFill>
                <a:effectLst/>
                <a:latin typeface="+mn-lt"/>
                <a:ea typeface="+mn-ea"/>
                <a:cs typeface="+mn-cs"/>
              </a:rPr>
              <a:t> ProQuest </a:t>
            </a:r>
            <a:r>
              <a:rPr lang="en-CA" sz="1200" kern="1200" dirty="0" err="1">
                <a:solidFill>
                  <a:schemeClr val="tx1"/>
                </a:solidFill>
                <a:effectLst/>
                <a:latin typeface="+mn-lt"/>
                <a:ea typeface="+mn-ea"/>
                <a:cs typeface="+mn-cs"/>
              </a:rPr>
              <a:t>Ebook</a:t>
            </a:r>
            <a:r>
              <a:rPr lang="en-CA" sz="1200" kern="1200" dirty="0">
                <a:solidFill>
                  <a:schemeClr val="tx1"/>
                </a:solidFill>
                <a:effectLst/>
                <a:latin typeface="+mn-lt"/>
                <a:ea typeface="+mn-ea"/>
                <a:cs typeface="+mn-cs"/>
              </a:rPr>
              <a:t> Central. Cambridge: Cambridge University Press, 2004. Accessed June 7, 2020. ProQuest </a:t>
            </a:r>
            <a:r>
              <a:rPr lang="en-CA" sz="1200" kern="1200" dirty="0" err="1">
                <a:solidFill>
                  <a:schemeClr val="tx1"/>
                </a:solidFill>
                <a:effectLst/>
                <a:latin typeface="+mn-lt"/>
                <a:ea typeface="+mn-ea"/>
                <a:cs typeface="+mn-cs"/>
              </a:rPr>
              <a:t>Ebook</a:t>
            </a:r>
            <a:r>
              <a:rPr lang="en-CA" sz="1200" kern="1200" dirty="0">
                <a:solidFill>
                  <a:schemeClr val="tx1"/>
                </a:solidFill>
                <a:effectLst/>
                <a:latin typeface="+mn-lt"/>
                <a:ea typeface="+mn-ea"/>
                <a:cs typeface="+mn-cs"/>
              </a:rPr>
              <a:t> Central.</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Gasser, Erika. 2016. “Witchcraft, Possession, and the Unmaking of Women and Men: A Lat-Sixteenth-Century English Case Study.” </a:t>
            </a:r>
            <a:r>
              <a:rPr lang="en-CA" sz="1200" i="1" kern="1200" dirty="0">
                <a:solidFill>
                  <a:schemeClr val="tx1"/>
                </a:solidFill>
                <a:effectLst/>
                <a:latin typeface="+mn-lt"/>
                <a:ea typeface="+mn-ea"/>
                <a:cs typeface="+mn-cs"/>
              </a:rPr>
              <a:t>Magic, Ritual, and Witchcraft </a:t>
            </a:r>
            <a:r>
              <a:rPr lang="en-CA" sz="1200" kern="1200" dirty="0">
                <a:solidFill>
                  <a:schemeClr val="tx1"/>
                </a:solidFill>
                <a:effectLst/>
                <a:latin typeface="+mn-lt"/>
                <a:ea typeface="+mn-ea"/>
                <a:cs typeface="+mn-cs"/>
              </a:rPr>
              <a:t>11 (2): 151-175.</a:t>
            </a:r>
          </a:p>
          <a:p>
            <a:endParaRPr lang="en-CA" dirty="0"/>
          </a:p>
        </p:txBody>
      </p:sp>
      <p:sp>
        <p:nvSpPr>
          <p:cNvPr id="4" name="Slide Number Placeholder 3"/>
          <p:cNvSpPr>
            <a:spLocks noGrp="1"/>
          </p:cNvSpPr>
          <p:nvPr>
            <p:ph type="sldNum" sz="quarter" idx="5"/>
          </p:nvPr>
        </p:nvSpPr>
        <p:spPr/>
        <p:txBody>
          <a:bodyPr/>
          <a:lstStyle/>
          <a:p>
            <a:fld id="{B8501FCB-0BBB-4FA4-A856-D80CD6F7ECD4}" type="slidenum">
              <a:rPr lang="en-CA" smtClean="0"/>
              <a:t>10</a:t>
            </a:fld>
            <a:endParaRPr lang="en-CA"/>
          </a:p>
        </p:txBody>
      </p:sp>
    </p:spTree>
    <p:extLst>
      <p:ext uri="{BB962C8B-B14F-4D97-AF65-F5344CB8AC3E}">
        <p14:creationId xmlns:p14="http://schemas.microsoft.com/office/powerpoint/2010/main" val="1046219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Almond, Philip C. and ProQuest (Firm). 2004. </a:t>
            </a:r>
            <a:r>
              <a:rPr lang="en-CA" sz="1200" i="1" kern="1200" dirty="0">
                <a:solidFill>
                  <a:schemeClr val="tx1"/>
                </a:solidFill>
                <a:effectLst/>
                <a:latin typeface="+mn-lt"/>
                <a:ea typeface="+mn-ea"/>
                <a:cs typeface="+mn-cs"/>
              </a:rPr>
              <a:t>Demonic Possession and Exorcism in Early Modern England: Contemporary Texts and their Cultural Contexts.</a:t>
            </a:r>
            <a:r>
              <a:rPr lang="en-CA" sz="1200" kern="1200" dirty="0">
                <a:solidFill>
                  <a:schemeClr val="tx1"/>
                </a:solidFill>
                <a:effectLst/>
                <a:latin typeface="+mn-lt"/>
                <a:ea typeface="+mn-ea"/>
                <a:cs typeface="+mn-cs"/>
              </a:rPr>
              <a:t> ProQuest </a:t>
            </a:r>
            <a:r>
              <a:rPr lang="en-CA" sz="1200" kern="1200" dirty="0" err="1">
                <a:solidFill>
                  <a:schemeClr val="tx1"/>
                </a:solidFill>
                <a:effectLst/>
                <a:latin typeface="+mn-lt"/>
                <a:ea typeface="+mn-ea"/>
                <a:cs typeface="+mn-cs"/>
              </a:rPr>
              <a:t>Ebook</a:t>
            </a:r>
            <a:r>
              <a:rPr lang="en-CA" sz="1200" kern="1200" dirty="0">
                <a:solidFill>
                  <a:schemeClr val="tx1"/>
                </a:solidFill>
                <a:effectLst/>
                <a:latin typeface="+mn-lt"/>
                <a:ea typeface="+mn-ea"/>
                <a:cs typeface="+mn-cs"/>
              </a:rPr>
              <a:t> Central. Cambridge: Cambridge University Press, 2004. Accessed June 7, 2020. ProQuest </a:t>
            </a:r>
            <a:r>
              <a:rPr lang="en-CA" sz="1200" kern="1200" dirty="0" err="1">
                <a:solidFill>
                  <a:schemeClr val="tx1"/>
                </a:solidFill>
                <a:effectLst/>
                <a:latin typeface="+mn-lt"/>
                <a:ea typeface="+mn-ea"/>
                <a:cs typeface="+mn-cs"/>
              </a:rPr>
              <a:t>Ebook</a:t>
            </a:r>
            <a:r>
              <a:rPr lang="en-CA" sz="1200" kern="1200" dirty="0">
                <a:solidFill>
                  <a:schemeClr val="tx1"/>
                </a:solidFill>
                <a:effectLst/>
                <a:latin typeface="+mn-lt"/>
                <a:ea typeface="+mn-ea"/>
                <a:cs typeface="+mn-cs"/>
              </a:rPr>
              <a:t> Central.</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Confessions of Johannes Junius at Bamberg, 1628.” in </a:t>
            </a:r>
            <a:r>
              <a:rPr lang="en-CA" sz="1200" i="1" kern="1200" dirty="0">
                <a:solidFill>
                  <a:schemeClr val="tx1"/>
                </a:solidFill>
                <a:effectLst/>
                <a:latin typeface="+mn-lt"/>
                <a:ea typeface="+mn-ea"/>
                <a:cs typeface="+mn-cs"/>
              </a:rPr>
              <a:t>The Witchcraft Sourcebook</a:t>
            </a:r>
            <a:r>
              <a:rPr lang="en-CA" sz="1200" kern="1200" dirty="0">
                <a:solidFill>
                  <a:schemeClr val="tx1"/>
                </a:solidFill>
                <a:effectLst/>
                <a:latin typeface="+mn-lt"/>
                <a:ea typeface="+mn-ea"/>
                <a:cs typeface="+mn-cs"/>
              </a:rPr>
              <a:t>, edited by Brian </a:t>
            </a:r>
            <a:r>
              <a:rPr lang="en-CA" sz="1200" kern="1200" dirty="0" err="1">
                <a:solidFill>
                  <a:schemeClr val="tx1"/>
                </a:solidFill>
                <a:effectLst/>
                <a:latin typeface="+mn-lt"/>
                <a:ea typeface="+mn-ea"/>
                <a:cs typeface="+mn-cs"/>
              </a:rPr>
              <a:t>Levack</a:t>
            </a:r>
            <a:r>
              <a:rPr lang="en-CA" sz="1200" kern="1200" dirty="0">
                <a:solidFill>
                  <a:schemeClr val="tx1"/>
                </a:solidFill>
                <a:effectLst/>
                <a:latin typeface="+mn-lt"/>
                <a:ea typeface="+mn-ea"/>
                <a:cs typeface="+mn-cs"/>
              </a:rPr>
              <a:t>, 214-218. New York: Routledge, 2015.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8501FCB-0BBB-4FA4-A856-D80CD6F7ECD4}" type="slidenum">
              <a:rPr lang="en-CA" smtClean="0"/>
              <a:t>11</a:t>
            </a:fld>
            <a:endParaRPr lang="en-CA"/>
          </a:p>
        </p:txBody>
      </p:sp>
    </p:spTree>
    <p:extLst>
      <p:ext uri="{BB962C8B-B14F-4D97-AF65-F5344CB8AC3E}">
        <p14:creationId xmlns:p14="http://schemas.microsoft.com/office/powerpoint/2010/main" val="877007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62CE9-B0D9-4007-B93C-CBEA030D23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44DBCD2-D795-42B5-8142-4D765E9F7F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D803399-A8E2-4DAA-8DF1-BAACBFCB9C74}"/>
              </a:ext>
            </a:extLst>
          </p:cNvPr>
          <p:cNvSpPr>
            <a:spLocks noGrp="1"/>
          </p:cNvSpPr>
          <p:nvPr>
            <p:ph type="dt" sz="half" idx="10"/>
          </p:nvPr>
        </p:nvSpPr>
        <p:spPr/>
        <p:txBody>
          <a:bodyPr/>
          <a:lstStyle/>
          <a:p>
            <a:fld id="{FB30A738-C42F-4F16-8AC2-F010224F30E6}" type="datetimeFigureOut">
              <a:rPr lang="en-CA" smtClean="0"/>
              <a:t>2020-06-06</a:t>
            </a:fld>
            <a:endParaRPr lang="en-CA"/>
          </a:p>
        </p:txBody>
      </p:sp>
      <p:sp>
        <p:nvSpPr>
          <p:cNvPr id="5" name="Footer Placeholder 4">
            <a:extLst>
              <a:ext uri="{FF2B5EF4-FFF2-40B4-BE49-F238E27FC236}">
                <a16:creationId xmlns:a16="http://schemas.microsoft.com/office/drawing/2014/main" id="{1E8BB2A0-1C0E-4FB0-8F06-7E0A6A44873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6CFC629-207C-42F0-BD55-B4BAAD7702C6}"/>
              </a:ext>
            </a:extLst>
          </p:cNvPr>
          <p:cNvSpPr>
            <a:spLocks noGrp="1"/>
          </p:cNvSpPr>
          <p:nvPr>
            <p:ph type="sldNum" sz="quarter" idx="12"/>
          </p:nvPr>
        </p:nvSpPr>
        <p:spPr/>
        <p:txBody>
          <a:bodyPr/>
          <a:lstStyle/>
          <a:p>
            <a:fld id="{C80A7DF9-C808-4B96-AF20-0E2D99A4D0A2}" type="slidenum">
              <a:rPr lang="en-CA" smtClean="0"/>
              <a:t>‹#›</a:t>
            </a:fld>
            <a:endParaRPr lang="en-CA"/>
          </a:p>
        </p:txBody>
      </p:sp>
    </p:spTree>
    <p:extLst>
      <p:ext uri="{BB962C8B-B14F-4D97-AF65-F5344CB8AC3E}">
        <p14:creationId xmlns:p14="http://schemas.microsoft.com/office/powerpoint/2010/main" val="921793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22FD9-47F0-4466-8B87-2751B14AEEE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3D367D6-2358-4F8C-840D-9672EA7819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27C03C6-AB89-40D1-BAF8-DCB0DD84FEB5}"/>
              </a:ext>
            </a:extLst>
          </p:cNvPr>
          <p:cNvSpPr>
            <a:spLocks noGrp="1"/>
          </p:cNvSpPr>
          <p:nvPr>
            <p:ph type="dt" sz="half" idx="10"/>
          </p:nvPr>
        </p:nvSpPr>
        <p:spPr/>
        <p:txBody>
          <a:bodyPr/>
          <a:lstStyle/>
          <a:p>
            <a:fld id="{FB30A738-C42F-4F16-8AC2-F010224F30E6}" type="datetimeFigureOut">
              <a:rPr lang="en-CA" smtClean="0"/>
              <a:t>2020-06-06</a:t>
            </a:fld>
            <a:endParaRPr lang="en-CA"/>
          </a:p>
        </p:txBody>
      </p:sp>
      <p:sp>
        <p:nvSpPr>
          <p:cNvPr id="5" name="Footer Placeholder 4">
            <a:extLst>
              <a:ext uri="{FF2B5EF4-FFF2-40B4-BE49-F238E27FC236}">
                <a16:creationId xmlns:a16="http://schemas.microsoft.com/office/drawing/2014/main" id="{016C9ECF-0C28-4CDF-8455-29445131867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91D00EE-3B50-42ED-9734-CDB421A08B6B}"/>
              </a:ext>
            </a:extLst>
          </p:cNvPr>
          <p:cNvSpPr>
            <a:spLocks noGrp="1"/>
          </p:cNvSpPr>
          <p:nvPr>
            <p:ph type="sldNum" sz="quarter" idx="12"/>
          </p:nvPr>
        </p:nvSpPr>
        <p:spPr/>
        <p:txBody>
          <a:bodyPr/>
          <a:lstStyle/>
          <a:p>
            <a:fld id="{C80A7DF9-C808-4B96-AF20-0E2D99A4D0A2}" type="slidenum">
              <a:rPr lang="en-CA" smtClean="0"/>
              <a:t>‹#›</a:t>
            </a:fld>
            <a:endParaRPr lang="en-CA"/>
          </a:p>
        </p:txBody>
      </p:sp>
    </p:spTree>
    <p:extLst>
      <p:ext uri="{BB962C8B-B14F-4D97-AF65-F5344CB8AC3E}">
        <p14:creationId xmlns:p14="http://schemas.microsoft.com/office/powerpoint/2010/main" val="230604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41BD42-0E9F-4D07-9F8D-1EA95EB1AB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12C9A19-8393-4BD9-8A7B-F269405A73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1F59E0D-5DD0-4B21-B39A-F390E8CD32DA}"/>
              </a:ext>
            </a:extLst>
          </p:cNvPr>
          <p:cNvSpPr>
            <a:spLocks noGrp="1"/>
          </p:cNvSpPr>
          <p:nvPr>
            <p:ph type="dt" sz="half" idx="10"/>
          </p:nvPr>
        </p:nvSpPr>
        <p:spPr/>
        <p:txBody>
          <a:bodyPr/>
          <a:lstStyle/>
          <a:p>
            <a:fld id="{FB30A738-C42F-4F16-8AC2-F010224F30E6}" type="datetimeFigureOut">
              <a:rPr lang="en-CA" smtClean="0"/>
              <a:t>2020-06-06</a:t>
            </a:fld>
            <a:endParaRPr lang="en-CA"/>
          </a:p>
        </p:txBody>
      </p:sp>
      <p:sp>
        <p:nvSpPr>
          <p:cNvPr id="5" name="Footer Placeholder 4">
            <a:extLst>
              <a:ext uri="{FF2B5EF4-FFF2-40B4-BE49-F238E27FC236}">
                <a16:creationId xmlns:a16="http://schemas.microsoft.com/office/drawing/2014/main" id="{4D383FCF-0C51-4603-89DB-850E0BEB211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77DCDC5-B074-420E-A381-FFA720F7506D}"/>
              </a:ext>
            </a:extLst>
          </p:cNvPr>
          <p:cNvSpPr>
            <a:spLocks noGrp="1"/>
          </p:cNvSpPr>
          <p:nvPr>
            <p:ph type="sldNum" sz="quarter" idx="12"/>
          </p:nvPr>
        </p:nvSpPr>
        <p:spPr/>
        <p:txBody>
          <a:bodyPr/>
          <a:lstStyle/>
          <a:p>
            <a:fld id="{C80A7DF9-C808-4B96-AF20-0E2D99A4D0A2}" type="slidenum">
              <a:rPr lang="en-CA" smtClean="0"/>
              <a:t>‹#›</a:t>
            </a:fld>
            <a:endParaRPr lang="en-CA"/>
          </a:p>
        </p:txBody>
      </p:sp>
    </p:spTree>
    <p:extLst>
      <p:ext uri="{BB962C8B-B14F-4D97-AF65-F5344CB8AC3E}">
        <p14:creationId xmlns:p14="http://schemas.microsoft.com/office/powerpoint/2010/main" val="2179591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2A93B-5189-442F-B679-1AB749221F9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69C2B8A-0A7E-4C24-BDA1-BE7FA2B970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FD91DE0-FB14-43A7-B6F1-2F009B1093D7}"/>
              </a:ext>
            </a:extLst>
          </p:cNvPr>
          <p:cNvSpPr>
            <a:spLocks noGrp="1"/>
          </p:cNvSpPr>
          <p:nvPr>
            <p:ph type="dt" sz="half" idx="10"/>
          </p:nvPr>
        </p:nvSpPr>
        <p:spPr/>
        <p:txBody>
          <a:bodyPr/>
          <a:lstStyle/>
          <a:p>
            <a:fld id="{FB30A738-C42F-4F16-8AC2-F010224F30E6}" type="datetimeFigureOut">
              <a:rPr lang="en-CA" smtClean="0"/>
              <a:t>2020-06-06</a:t>
            </a:fld>
            <a:endParaRPr lang="en-CA"/>
          </a:p>
        </p:txBody>
      </p:sp>
      <p:sp>
        <p:nvSpPr>
          <p:cNvPr id="5" name="Footer Placeholder 4">
            <a:extLst>
              <a:ext uri="{FF2B5EF4-FFF2-40B4-BE49-F238E27FC236}">
                <a16:creationId xmlns:a16="http://schemas.microsoft.com/office/drawing/2014/main" id="{22B06538-DC71-4178-9DD9-FA849AB1BD5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EE63ADB-56C4-4F37-851B-E749B48269AA}"/>
              </a:ext>
            </a:extLst>
          </p:cNvPr>
          <p:cNvSpPr>
            <a:spLocks noGrp="1"/>
          </p:cNvSpPr>
          <p:nvPr>
            <p:ph type="sldNum" sz="quarter" idx="12"/>
          </p:nvPr>
        </p:nvSpPr>
        <p:spPr/>
        <p:txBody>
          <a:bodyPr/>
          <a:lstStyle/>
          <a:p>
            <a:fld id="{C80A7DF9-C808-4B96-AF20-0E2D99A4D0A2}" type="slidenum">
              <a:rPr lang="en-CA" smtClean="0"/>
              <a:t>‹#›</a:t>
            </a:fld>
            <a:endParaRPr lang="en-CA"/>
          </a:p>
        </p:txBody>
      </p:sp>
    </p:spTree>
    <p:extLst>
      <p:ext uri="{BB962C8B-B14F-4D97-AF65-F5344CB8AC3E}">
        <p14:creationId xmlns:p14="http://schemas.microsoft.com/office/powerpoint/2010/main" val="744235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C08C-B1F6-473A-B4AA-DAD646A04B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B85FA63-5AAB-463B-BDD3-1A946327B8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2B8255-5F33-4F8D-965C-7DB56EA86794}"/>
              </a:ext>
            </a:extLst>
          </p:cNvPr>
          <p:cNvSpPr>
            <a:spLocks noGrp="1"/>
          </p:cNvSpPr>
          <p:nvPr>
            <p:ph type="dt" sz="half" idx="10"/>
          </p:nvPr>
        </p:nvSpPr>
        <p:spPr/>
        <p:txBody>
          <a:bodyPr/>
          <a:lstStyle/>
          <a:p>
            <a:fld id="{FB30A738-C42F-4F16-8AC2-F010224F30E6}" type="datetimeFigureOut">
              <a:rPr lang="en-CA" smtClean="0"/>
              <a:t>2020-06-06</a:t>
            </a:fld>
            <a:endParaRPr lang="en-CA"/>
          </a:p>
        </p:txBody>
      </p:sp>
      <p:sp>
        <p:nvSpPr>
          <p:cNvPr id="5" name="Footer Placeholder 4">
            <a:extLst>
              <a:ext uri="{FF2B5EF4-FFF2-40B4-BE49-F238E27FC236}">
                <a16:creationId xmlns:a16="http://schemas.microsoft.com/office/drawing/2014/main" id="{9941BCB4-8FC4-46BB-902B-E91C25F4B89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7D87136-5E74-484D-9262-40338D4192D8}"/>
              </a:ext>
            </a:extLst>
          </p:cNvPr>
          <p:cNvSpPr>
            <a:spLocks noGrp="1"/>
          </p:cNvSpPr>
          <p:nvPr>
            <p:ph type="sldNum" sz="quarter" idx="12"/>
          </p:nvPr>
        </p:nvSpPr>
        <p:spPr/>
        <p:txBody>
          <a:bodyPr/>
          <a:lstStyle/>
          <a:p>
            <a:fld id="{C80A7DF9-C808-4B96-AF20-0E2D99A4D0A2}" type="slidenum">
              <a:rPr lang="en-CA" smtClean="0"/>
              <a:t>‹#›</a:t>
            </a:fld>
            <a:endParaRPr lang="en-CA"/>
          </a:p>
        </p:txBody>
      </p:sp>
    </p:spTree>
    <p:extLst>
      <p:ext uri="{BB962C8B-B14F-4D97-AF65-F5344CB8AC3E}">
        <p14:creationId xmlns:p14="http://schemas.microsoft.com/office/powerpoint/2010/main" val="3756258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90D11-F68E-4E2B-8AFB-079D88C70C8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452F1B9-2BF0-493F-9442-FC5B68E84B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46EF26B2-BF7F-4F69-AD50-2A607D3AE8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EE6854D-2372-4919-81A7-0CC87F5CE069}"/>
              </a:ext>
            </a:extLst>
          </p:cNvPr>
          <p:cNvSpPr>
            <a:spLocks noGrp="1"/>
          </p:cNvSpPr>
          <p:nvPr>
            <p:ph type="dt" sz="half" idx="10"/>
          </p:nvPr>
        </p:nvSpPr>
        <p:spPr/>
        <p:txBody>
          <a:bodyPr/>
          <a:lstStyle/>
          <a:p>
            <a:fld id="{FB30A738-C42F-4F16-8AC2-F010224F30E6}" type="datetimeFigureOut">
              <a:rPr lang="en-CA" smtClean="0"/>
              <a:t>2020-06-06</a:t>
            </a:fld>
            <a:endParaRPr lang="en-CA"/>
          </a:p>
        </p:txBody>
      </p:sp>
      <p:sp>
        <p:nvSpPr>
          <p:cNvPr id="6" name="Footer Placeholder 5">
            <a:extLst>
              <a:ext uri="{FF2B5EF4-FFF2-40B4-BE49-F238E27FC236}">
                <a16:creationId xmlns:a16="http://schemas.microsoft.com/office/drawing/2014/main" id="{7E4AC0F6-757B-4F02-B400-AD12A8C6EB8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22F1D1C-0B80-4DBA-9B11-1A42BC42F74F}"/>
              </a:ext>
            </a:extLst>
          </p:cNvPr>
          <p:cNvSpPr>
            <a:spLocks noGrp="1"/>
          </p:cNvSpPr>
          <p:nvPr>
            <p:ph type="sldNum" sz="quarter" idx="12"/>
          </p:nvPr>
        </p:nvSpPr>
        <p:spPr/>
        <p:txBody>
          <a:bodyPr/>
          <a:lstStyle/>
          <a:p>
            <a:fld id="{C80A7DF9-C808-4B96-AF20-0E2D99A4D0A2}" type="slidenum">
              <a:rPr lang="en-CA" smtClean="0"/>
              <a:t>‹#›</a:t>
            </a:fld>
            <a:endParaRPr lang="en-CA"/>
          </a:p>
        </p:txBody>
      </p:sp>
    </p:spTree>
    <p:extLst>
      <p:ext uri="{BB962C8B-B14F-4D97-AF65-F5344CB8AC3E}">
        <p14:creationId xmlns:p14="http://schemas.microsoft.com/office/powerpoint/2010/main" val="2464603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4368B-2004-488E-8C17-1E480551DDE6}"/>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33DE4BC-0A17-4A0A-BFBC-0FD603B7D3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5F32E4-833D-44CA-B433-2222BE9383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62FF3E7-10A2-4FB9-A807-18FE307B54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1B19B1-787A-4ADA-A3C8-4BEBB4678E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E9D24EF-6105-472C-B9B6-B286320FF355}"/>
              </a:ext>
            </a:extLst>
          </p:cNvPr>
          <p:cNvSpPr>
            <a:spLocks noGrp="1"/>
          </p:cNvSpPr>
          <p:nvPr>
            <p:ph type="dt" sz="half" idx="10"/>
          </p:nvPr>
        </p:nvSpPr>
        <p:spPr/>
        <p:txBody>
          <a:bodyPr/>
          <a:lstStyle/>
          <a:p>
            <a:fld id="{FB30A738-C42F-4F16-8AC2-F010224F30E6}" type="datetimeFigureOut">
              <a:rPr lang="en-CA" smtClean="0"/>
              <a:t>2020-06-06</a:t>
            </a:fld>
            <a:endParaRPr lang="en-CA"/>
          </a:p>
        </p:txBody>
      </p:sp>
      <p:sp>
        <p:nvSpPr>
          <p:cNvPr id="8" name="Footer Placeholder 7">
            <a:extLst>
              <a:ext uri="{FF2B5EF4-FFF2-40B4-BE49-F238E27FC236}">
                <a16:creationId xmlns:a16="http://schemas.microsoft.com/office/drawing/2014/main" id="{8861FDB4-C2F4-4C6B-8A92-EB164269672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FCE9E90-D878-4AC7-B991-67CDEFFBDE66}"/>
              </a:ext>
            </a:extLst>
          </p:cNvPr>
          <p:cNvSpPr>
            <a:spLocks noGrp="1"/>
          </p:cNvSpPr>
          <p:nvPr>
            <p:ph type="sldNum" sz="quarter" idx="12"/>
          </p:nvPr>
        </p:nvSpPr>
        <p:spPr/>
        <p:txBody>
          <a:bodyPr/>
          <a:lstStyle/>
          <a:p>
            <a:fld id="{C80A7DF9-C808-4B96-AF20-0E2D99A4D0A2}" type="slidenum">
              <a:rPr lang="en-CA" smtClean="0"/>
              <a:t>‹#›</a:t>
            </a:fld>
            <a:endParaRPr lang="en-CA"/>
          </a:p>
        </p:txBody>
      </p:sp>
    </p:spTree>
    <p:extLst>
      <p:ext uri="{BB962C8B-B14F-4D97-AF65-F5344CB8AC3E}">
        <p14:creationId xmlns:p14="http://schemas.microsoft.com/office/powerpoint/2010/main" val="355574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023C3-82F2-45ED-9BFF-F35A401CF65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361EC55-FFD2-43F4-8696-7C6CCCFA59F4}"/>
              </a:ext>
            </a:extLst>
          </p:cNvPr>
          <p:cNvSpPr>
            <a:spLocks noGrp="1"/>
          </p:cNvSpPr>
          <p:nvPr>
            <p:ph type="dt" sz="half" idx="10"/>
          </p:nvPr>
        </p:nvSpPr>
        <p:spPr/>
        <p:txBody>
          <a:bodyPr/>
          <a:lstStyle/>
          <a:p>
            <a:fld id="{FB30A738-C42F-4F16-8AC2-F010224F30E6}" type="datetimeFigureOut">
              <a:rPr lang="en-CA" smtClean="0"/>
              <a:t>2020-06-06</a:t>
            </a:fld>
            <a:endParaRPr lang="en-CA"/>
          </a:p>
        </p:txBody>
      </p:sp>
      <p:sp>
        <p:nvSpPr>
          <p:cNvPr id="4" name="Footer Placeholder 3">
            <a:extLst>
              <a:ext uri="{FF2B5EF4-FFF2-40B4-BE49-F238E27FC236}">
                <a16:creationId xmlns:a16="http://schemas.microsoft.com/office/drawing/2014/main" id="{29F10EFC-80C9-4014-A495-DE3CE248FDA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A4CBA354-B1B1-43CB-B94D-6857F3DA200C}"/>
              </a:ext>
            </a:extLst>
          </p:cNvPr>
          <p:cNvSpPr>
            <a:spLocks noGrp="1"/>
          </p:cNvSpPr>
          <p:nvPr>
            <p:ph type="sldNum" sz="quarter" idx="12"/>
          </p:nvPr>
        </p:nvSpPr>
        <p:spPr/>
        <p:txBody>
          <a:bodyPr/>
          <a:lstStyle/>
          <a:p>
            <a:fld id="{C80A7DF9-C808-4B96-AF20-0E2D99A4D0A2}" type="slidenum">
              <a:rPr lang="en-CA" smtClean="0"/>
              <a:t>‹#›</a:t>
            </a:fld>
            <a:endParaRPr lang="en-CA"/>
          </a:p>
        </p:txBody>
      </p:sp>
    </p:spTree>
    <p:extLst>
      <p:ext uri="{BB962C8B-B14F-4D97-AF65-F5344CB8AC3E}">
        <p14:creationId xmlns:p14="http://schemas.microsoft.com/office/powerpoint/2010/main" val="3422061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80794C-4CC0-464F-9A19-9DD636BAD5E3}"/>
              </a:ext>
            </a:extLst>
          </p:cNvPr>
          <p:cNvSpPr>
            <a:spLocks noGrp="1"/>
          </p:cNvSpPr>
          <p:nvPr>
            <p:ph type="dt" sz="half" idx="10"/>
          </p:nvPr>
        </p:nvSpPr>
        <p:spPr/>
        <p:txBody>
          <a:bodyPr/>
          <a:lstStyle/>
          <a:p>
            <a:fld id="{FB30A738-C42F-4F16-8AC2-F010224F30E6}" type="datetimeFigureOut">
              <a:rPr lang="en-CA" smtClean="0"/>
              <a:t>2020-06-06</a:t>
            </a:fld>
            <a:endParaRPr lang="en-CA"/>
          </a:p>
        </p:txBody>
      </p:sp>
      <p:sp>
        <p:nvSpPr>
          <p:cNvPr id="3" name="Footer Placeholder 2">
            <a:extLst>
              <a:ext uri="{FF2B5EF4-FFF2-40B4-BE49-F238E27FC236}">
                <a16:creationId xmlns:a16="http://schemas.microsoft.com/office/drawing/2014/main" id="{BA345C5D-933D-49EA-ADF1-217379E0D6C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39BFC35F-1330-4D98-8076-C4ECCE9F2ED5}"/>
              </a:ext>
            </a:extLst>
          </p:cNvPr>
          <p:cNvSpPr>
            <a:spLocks noGrp="1"/>
          </p:cNvSpPr>
          <p:nvPr>
            <p:ph type="sldNum" sz="quarter" idx="12"/>
          </p:nvPr>
        </p:nvSpPr>
        <p:spPr/>
        <p:txBody>
          <a:bodyPr/>
          <a:lstStyle/>
          <a:p>
            <a:fld id="{C80A7DF9-C808-4B96-AF20-0E2D99A4D0A2}" type="slidenum">
              <a:rPr lang="en-CA" smtClean="0"/>
              <a:t>‹#›</a:t>
            </a:fld>
            <a:endParaRPr lang="en-CA"/>
          </a:p>
        </p:txBody>
      </p:sp>
    </p:spTree>
    <p:extLst>
      <p:ext uri="{BB962C8B-B14F-4D97-AF65-F5344CB8AC3E}">
        <p14:creationId xmlns:p14="http://schemas.microsoft.com/office/powerpoint/2010/main" val="418234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43F3E-C56C-484C-8F11-5EA731AE78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9D418718-9BDB-4B56-976D-68A1FDD444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FE95F95-2101-4A4A-BB30-296832142F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0B97CF-EFFC-45F5-A101-B526069AF078}"/>
              </a:ext>
            </a:extLst>
          </p:cNvPr>
          <p:cNvSpPr>
            <a:spLocks noGrp="1"/>
          </p:cNvSpPr>
          <p:nvPr>
            <p:ph type="dt" sz="half" idx="10"/>
          </p:nvPr>
        </p:nvSpPr>
        <p:spPr/>
        <p:txBody>
          <a:bodyPr/>
          <a:lstStyle/>
          <a:p>
            <a:fld id="{FB30A738-C42F-4F16-8AC2-F010224F30E6}" type="datetimeFigureOut">
              <a:rPr lang="en-CA" smtClean="0"/>
              <a:t>2020-06-06</a:t>
            </a:fld>
            <a:endParaRPr lang="en-CA"/>
          </a:p>
        </p:txBody>
      </p:sp>
      <p:sp>
        <p:nvSpPr>
          <p:cNvPr id="6" name="Footer Placeholder 5">
            <a:extLst>
              <a:ext uri="{FF2B5EF4-FFF2-40B4-BE49-F238E27FC236}">
                <a16:creationId xmlns:a16="http://schemas.microsoft.com/office/drawing/2014/main" id="{F8EA8920-D4AC-4EB3-A942-6860C2D21FF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947B54C-E070-4BD8-9590-DD4E9C77C9D1}"/>
              </a:ext>
            </a:extLst>
          </p:cNvPr>
          <p:cNvSpPr>
            <a:spLocks noGrp="1"/>
          </p:cNvSpPr>
          <p:nvPr>
            <p:ph type="sldNum" sz="quarter" idx="12"/>
          </p:nvPr>
        </p:nvSpPr>
        <p:spPr/>
        <p:txBody>
          <a:bodyPr/>
          <a:lstStyle/>
          <a:p>
            <a:fld id="{C80A7DF9-C808-4B96-AF20-0E2D99A4D0A2}" type="slidenum">
              <a:rPr lang="en-CA" smtClean="0"/>
              <a:t>‹#›</a:t>
            </a:fld>
            <a:endParaRPr lang="en-CA"/>
          </a:p>
        </p:txBody>
      </p:sp>
    </p:spTree>
    <p:extLst>
      <p:ext uri="{BB962C8B-B14F-4D97-AF65-F5344CB8AC3E}">
        <p14:creationId xmlns:p14="http://schemas.microsoft.com/office/powerpoint/2010/main" val="2224019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58CC8-F08B-4956-B559-35F690DEC9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6C6FC041-C21A-4619-9C4B-EDBBBFE933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B448C45-6EEC-4BD4-8218-E5502E7AD1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AC4B9-D982-4E67-83E0-8B38CBF3E211}"/>
              </a:ext>
            </a:extLst>
          </p:cNvPr>
          <p:cNvSpPr>
            <a:spLocks noGrp="1"/>
          </p:cNvSpPr>
          <p:nvPr>
            <p:ph type="dt" sz="half" idx="10"/>
          </p:nvPr>
        </p:nvSpPr>
        <p:spPr/>
        <p:txBody>
          <a:bodyPr/>
          <a:lstStyle/>
          <a:p>
            <a:fld id="{FB30A738-C42F-4F16-8AC2-F010224F30E6}" type="datetimeFigureOut">
              <a:rPr lang="en-CA" smtClean="0"/>
              <a:t>2020-06-06</a:t>
            </a:fld>
            <a:endParaRPr lang="en-CA"/>
          </a:p>
        </p:txBody>
      </p:sp>
      <p:sp>
        <p:nvSpPr>
          <p:cNvPr id="6" name="Footer Placeholder 5">
            <a:extLst>
              <a:ext uri="{FF2B5EF4-FFF2-40B4-BE49-F238E27FC236}">
                <a16:creationId xmlns:a16="http://schemas.microsoft.com/office/drawing/2014/main" id="{13A0AE75-4618-4455-A038-173C7F848B9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C838DBD-B71C-4FF8-BF69-EF6663A57DC2}"/>
              </a:ext>
            </a:extLst>
          </p:cNvPr>
          <p:cNvSpPr>
            <a:spLocks noGrp="1"/>
          </p:cNvSpPr>
          <p:nvPr>
            <p:ph type="sldNum" sz="quarter" idx="12"/>
          </p:nvPr>
        </p:nvSpPr>
        <p:spPr/>
        <p:txBody>
          <a:bodyPr/>
          <a:lstStyle/>
          <a:p>
            <a:fld id="{C80A7DF9-C808-4B96-AF20-0E2D99A4D0A2}" type="slidenum">
              <a:rPr lang="en-CA" smtClean="0"/>
              <a:t>‹#›</a:t>
            </a:fld>
            <a:endParaRPr lang="en-CA"/>
          </a:p>
        </p:txBody>
      </p:sp>
    </p:spTree>
    <p:extLst>
      <p:ext uri="{BB962C8B-B14F-4D97-AF65-F5344CB8AC3E}">
        <p14:creationId xmlns:p14="http://schemas.microsoft.com/office/powerpoint/2010/main" val="3161186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68DA48-EFB4-4DC4-8871-E86AE4D1C6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07B4C1B-B306-44BF-8387-5C32937C3F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04A538B-886D-47A1-A940-84BB0A416C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0A738-C42F-4F16-8AC2-F010224F30E6}" type="datetimeFigureOut">
              <a:rPr lang="en-CA" smtClean="0"/>
              <a:t>2020-06-06</a:t>
            </a:fld>
            <a:endParaRPr lang="en-CA"/>
          </a:p>
        </p:txBody>
      </p:sp>
      <p:sp>
        <p:nvSpPr>
          <p:cNvPr id="5" name="Footer Placeholder 4">
            <a:extLst>
              <a:ext uri="{FF2B5EF4-FFF2-40B4-BE49-F238E27FC236}">
                <a16:creationId xmlns:a16="http://schemas.microsoft.com/office/drawing/2014/main" id="{A2DDCD0A-802A-4FB9-ADCA-6BF41A8D4C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5DF15747-2B46-4C49-9423-3450B66D13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0A7DF9-C808-4B96-AF20-0E2D99A4D0A2}" type="slidenum">
              <a:rPr lang="en-CA" smtClean="0"/>
              <a:t>‹#›</a:t>
            </a:fld>
            <a:endParaRPr lang="en-CA"/>
          </a:p>
        </p:txBody>
      </p:sp>
    </p:spTree>
    <p:extLst>
      <p:ext uri="{BB962C8B-B14F-4D97-AF65-F5344CB8AC3E}">
        <p14:creationId xmlns:p14="http://schemas.microsoft.com/office/powerpoint/2010/main" val="1889882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E9E36A-A186-42A0-AE20-E4D56D2CC307}"/>
              </a:ext>
            </a:extLst>
          </p:cNvPr>
          <p:cNvSpPr>
            <a:spLocks noGrp="1"/>
          </p:cNvSpPr>
          <p:nvPr>
            <p:ph type="ctrTitle"/>
          </p:nvPr>
        </p:nvSpPr>
        <p:spPr>
          <a:xfrm>
            <a:off x="908454" y="1360481"/>
            <a:ext cx="4605340" cy="2387600"/>
          </a:xfrm>
        </p:spPr>
        <p:txBody>
          <a:bodyPr>
            <a:normAutofit/>
          </a:bodyPr>
          <a:lstStyle/>
          <a:p>
            <a:pPr algn="l"/>
            <a:r>
              <a:rPr lang="en-CA" sz="5000" dirty="0">
                <a:solidFill>
                  <a:schemeClr val="bg1"/>
                </a:solidFill>
              </a:rPr>
              <a:t>Witches</a:t>
            </a:r>
          </a:p>
        </p:txBody>
      </p:sp>
      <p:sp>
        <p:nvSpPr>
          <p:cNvPr id="3" name="Subtitle 2">
            <a:extLst>
              <a:ext uri="{FF2B5EF4-FFF2-40B4-BE49-F238E27FC236}">
                <a16:creationId xmlns:a16="http://schemas.microsoft.com/office/drawing/2014/main" id="{BBAF415C-5520-48C5-AC09-C3489D51CD6D}"/>
              </a:ext>
            </a:extLst>
          </p:cNvPr>
          <p:cNvSpPr>
            <a:spLocks noGrp="1"/>
          </p:cNvSpPr>
          <p:nvPr>
            <p:ph type="subTitle" idx="1"/>
          </p:nvPr>
        </p:nvSpPr>
        <p:spPr>
          <a:xfrm>
            <a:off x="908454" y="3840156"/>
            <a:ext cx="4605340" cy="1655762"/>
          </a:xfrm>
        </p:spPr>
        <p:txBody>
          <a:bodyPr>
            <a:normAutofit/>
          </a:bodyPr>
          <a:lstStyle/>
          <a:p>
            <a:pPr algn="l"/>
            <a:r>
              <a:rPr lang="en-CA" sz="2000" dirty="0">
                <a:solidFill>
                  <a:schemeClr val="bg1"/>
                </a:solidFill>
              </a:rPr>
              <a:t>Beliefs About Witchcraft in 16</a:t>
            </a:r>
            <a:r>
              <a:rPr lang="en-CA" sz="2000" baseline="30000" dirty="0">
                <a:solidFill>
                  <a:schemeClr val="bg1"/>
                </a:solidFill>
              </a:rPr>
              <a:t>th</a:t>
            </a:r>
            <a:r>
              <a:rPr lang="en-CA" sz="2000" dirty="0">
                <a:solidFill>
                  <a:schemeClr val="bg1"/>
                </a:solidFill>
              </a:rPr>
              <a:t> Century England</a:t>
            </a:r>
          </a:p>
          <a:p>
            <a:pPr algn="l"/>
            <a:r>
              <a:rPr lang="en-CA" sz="2000" dirty="0">
                <a:solidFill>
                  <a:schemeClr val="bg1"/>
                </a:solidFill>
              </a:rPr>
              <a:t>Created by: Jessica Wickstrom</a:t>
            </a:r>
          </a:p>
          <a:p>
            <a:pPr algn="l"/>
            <a:r>
              <a:rPr lang="en-CA" sz="2000" dirty="0">
                <a:solidFill>
                  <a:schemeClr val="bg1"/>
                </a:solidFill>
              </a:rPr>
              <a:t>University of Northern British Columbia</a:t>
            </a:r>
          </a:p>
        </p:txBody>
      </p:sp>
      <p:pic>
        <p:nvPicPr>
          <p:cNvPr id="4" name="Picture 3">
            <a:extLst>
              <a:ext uri="{FF2B5EF4-FFF2-40B4-BE49-F238E27FC236}">
                <a16:creationId xmlns:a16="http://schemas.microsoft.com/office/drawing/2014/main" id="{9B9CE939-578E-4D45-96A3-03F3A83180C3}"/>
              </a:ext>
            </a:extLst>
          </p:cNvPr>
          <p:cNvPicPr>
            <a:picLocks noChangeAspect="1"/>
          </p:cNvPicPr>
          <p:nvPr/>
        </p:nvPicPr>
        <p:blipFill rotWithShape="1">
          <a:blip r:embed="rId3">
            <a:alphaModFix/>
          </a:blip>
          <a:srcRect t="6623" r="-1" b="-1"/>
          <a:stretch/>
        </p:blipFill>
        <p:spPr>
          <a:xfrm>
            <a:off x="7115177" y="115193"/>
            <a:ext cx="4950618" cy="6627614"/>
          </a:xfrm>
          <a:prstGeom prst="rect">
            <a:avLst/>
          </a:prstGeom>
        </p:spPr>
      </p:pic>
      <p:cxnSp>
        <p:nvCxnSpPr>
          <p:cNvPr id="19" name="Straight Connector 18">
            <a:extLst>
              <a:ext uri="{FF2B5EF4-FFF2-40B4-BE49-F238E27FC236}">
                <a16:creationId xmlns:a16="http://schemas.microsoft.com/office/drawing/2014/main" id="{AC65C03C-3F17-45DC-A1B9-35ACA43397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15176" y="115193"/>
            <a:ext cx="0" cy="662761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A4A161CC-6DC5-4863-B213-94529D6E0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1031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6B8B52D8-F0BC-47A5-8956-183D19C7E68E}"/>
              </a:ext>
            </a:extLst>
          </p:cNvPr>
          <p:cNvSpPr>
            <a:spLocks noGrp="1"/>
          </p:cNvSpPr>
          <p:nvPr>
            <p:ph type="title"/>
          </p:nvPr>
        </p:nvSpPr>
        <p:spPr>
          <a:xfrm>
            <a:off x="922635" y="1250575"/>
            <a:ext cx="4604274" cy="4163210"/>
          </a:xfrm>
        </p:spPr>
        <p:txBody>
          <a:bodyPr anchor="ctr">
            <a:normAutofit/>
          </a:bodyPr>
          <a:lstStyle/>
          <a:p>
            <a:r>
              <a:rPr lang="en-CA" sz="7400">
                <a:solidFill>
                  <a:schemeClr val="bg1"/>
                </a:solidFill>
              </a:rPr>
              <a:t>What did witchcraft-possession look like?</a:t>
            </a:r>
          </a:p>
        </p:txBody>
      </p:sp>
      <p:sp>
        <p:nvSpPr>
          <p:cNvPr id="19" name="Rectangle 18">
            <a:extLst>
              <a:ext uri="{FF2B5EF4-FFF2-40B4-BE49-F238E27FC236}">
                <a16:creationId xmlns:a16="http://schemas.microsoft.com/office/drawing/2014/main" id="{C2C57604-0CFD-4023-B9BD-107166A25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476" y="1100949"/>
            <a:ext cx="4996593"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E520B00-A5BB-4260-A837-0A98F36B4424}"/>
              </a:ext>
            </a:extLst>
          </p:cNvPr>
          <p:cNvSpPr>
            <a:spLocks noGrp="1"/>
          </p:cNvSpPr>
          <p:nvPr>
            <p:ph idx="1"/>
          </p:nvPr>
        </p:nvSpPr>
        <p:spPr>
          <a:xfrm>
            <a:off x="6293224" y="860612"/>
            <a:ext cx="4797909" cy="5023821"/>
          </a:xfrm>
        </p:spPr>
        <p:txBody>
          <a:bodyPr anchor="ctr">
            <a:normAutofit fontScale="85000" lnSpcReduction="20000"/>
          </a:bodyPr>
          <a:lstStyle/>
          <a:p>
            <a:r>
              <a:rPr lang="en-CA" sz="2000" dirty="0">
                <a:solidFill>
                  <a:schemeClr val="bg1"/>
                </a:solidFill>
              </a:rPr>
              <a:t>A strange kind of sickness</a:t>
            </a:r>
          </a:p>
          <a:p>
            <a:r>
              <a:rPr lang="en-CA" sz="2000" dirty="0">
                <a:solidFill>
                  <a:schemeClr val="bg1"/>
                </a:solidFill>
              </a:rPr>
              <a:t>Swelling of the body</a:t>
            </a:r>
          </a:p>
          <a:p>
            <a:r>
              <a:rPr lang="en-CA" sz="2000" dirty="0">
                <a:solidFill>
                  <a:schemeClr val="bg1"/>
                </a:solidFill>
              </a:rPr>
              <a:t>Violently scratching others</a:t>
            </a:r>
          </a:p>
          <a:p>
            <a:r>
              <a:rPr lang="en-CA" sz="2000" dirty="0">
                <a:solidFill>
                  <a:schemeClr val="bg1"/>
                </a:solidFill>
              </a:rPr>
              <a:t>Intense sneezing</a:t>
            </a:r>
          </a:p>
          <a:p>
            <a:r>
              <a:rPr lang="en-CA" sz="2000" dirty="0">
                <a:solidFill>
                  <a:schemeClr val="bg1"/>
                </a:solidFill>
              </a:rPr>
              <a:t>Trances</a:t>
            </a:r>
          </a:p>
          <a:p>
            <a:r>
              <a:rPr lang="en-CA" sz="2000" dirty="0">
                <a:solidFill>
                  <a:schemeClr val="bg1"/>
                </a:solidFill>
              </a:rPr>
              <a:t>Violent shaking</a:t>
            </a:r>
          </a:p>
          <a:p>
            <a:r>
              <a:rPr lang="en-CA" sz="2000" dirty="0">
                <a:solidFill>
                  <a:schemeClr val="bg1"/>
                </a:solidFill>
              </a:rPr>
              <a:t>The person being possessed often claimed to be visited by spirits who would speak into their ear</a:t>
            </a:r>
          </a:p>
          <a:p>
            <a:r>
              <a:rPr lang="en-CA" sz="2000" dirty="0">
                <a:solidFill>
                  <a:schemeClr val="bg1"/>
                </a:solidFill>
              </a:rPr>
              <a:t>Bulging, staring eyes</a:t>
            </a:r>
          </a:p>
          <a:p>
            <a:r>
              <a:rPr lang="en-CA" sz="2000" dirty="0">
                <a:solidFill>
                  <a:schemeClr val="bg1"/>
                </a:solidFill>
              </a:rPr>
              <a:t>Gnashing teeth</a:t>
            </a:r>
          </a:p>
          <a:p>
            <a:r>
              <a:rPr lang="en-CA" sz="2000" dirty="0">
                <a:solidFill>
                  <a:schemeClr val="bg1"/>
                </a:solidFill>
              </a:rPr>
              <a:t>Foaming at the mouth</a:t>
            </a:r>
          </a:p>
          <a:p>
            <a:r>
              <a:rPr lang="en-CA" sz="2000" dirty="0">
                <a:solidFill>
                  <a:schemeClr val="bg1"/>
                </a:solidFill>
              </a:rPr>
              <a:t>Vomiting various object such as hair, pins, nails, thread, feathers, lace</a:t>
            </a:r>
          </a:p>
          <a:p>
            <a:r>
              <a:rPr lang="en-CA" sz="2000" dirty="0">
                <a:solidFill>
                  <a:schemeClr val="bg1"/>
                </a:solidFill>
              </a:rPr>
              <a:t>Roaring, hollow-sounding voice</a:t>
            </a:r>
          </a:p>
          <a:p>
            <a:r>
              <a:rPr lang="en-CA" sz="2000" dirty="0">
                <a:solidFill>
                  <a:schemeClr val="bg1"/>
                </a:solidFill>
              </a:rPr>
              <a:t>Enormous strength</a:t>
            </a:r>
          </a:p>
          <a:p>
            <a:r>
              <a:rPr lang="en-CA" sz="2000" dirty="0">
                <a:solidFill>
                  <a:schemeClr val="bg1"/>
                </a:solidFill>
              </a:rPr>
              <a:t>Bashing head or parts of the body</a:t>
            </a:r>
          </a:p>
          <a:p>
            <a:endParaRPr lang="en-CA" sz="2000" dirty="0">
              <a:solidFill>
                <a:schemeClr val="bg1"/>
              </a:solidFill>
            </a:endParaRPr>
          </a:p>
        </p:txBody>
      </p:sp>
    </p:spTree>
    <p:extLst>
      <p:ext uri="{BB962C8B-B14F-4D97-AF65-F5344CB8AC3E}">
        <p14:creationId xmlns:p14="http://schemas.microsoft.com/office/powerpoint/2010/main" val="3855646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5F18414D-1626-4996-AACB-23D3DE45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C063876C-6F7C-427A-8FC0-450BB44F53E3}"/>
              </a:ext>
            </a:extLst>
          </p:cNvPr>
          <p:cNvSpPr>
            <a:spLocks noGrp="1"/>
          </p:cNvSpPr>
          <p:nvPr>
            <p:ph type="title"/>
          </p:nvPr>
        </p:nvSpPr>
        <p:spPr>
          <a:xfrm>
            <a:off x="1929283" y="707132"/>
            <a:ext cx="7708203" cy="2387600"/>
          </a:xfrm>
        </p:spPr>
        <p:txBody>
          <a:bodyPr vert="horz" lIns="91440" tIns="45720" rIns="91440" bIns="45720" rtlCol="0" anchor="b">
            <a:normAutofit/>
          </a:bodyPr>
          <a:lstStyle/>
          <a:p>
            <a:r>
              <a:rPr lang="en-US" sz="4800" kern="1200" dirty="0">
                <a:solidFill>
                  <a:schemeClr val="bg1"/>
                </a:solidFill>
                <a:latin typeface="+mj-lt"/>
                <a:ea typeface="+mj-ea"/>
                <a:cs typeface="+mj-cs"/>
              </a:rPr>
              <a:t>Were witches, familiars, and possession real?</a:t>
            </a:r>
          </a:p>
        </p:txBody>
      </p:sp>
      <p:sp>
        <p:nvSpPr>
          <p:cNvPr id="3" name="Text Placeholder 2">
            <a:extLst>
              <a:ext uri="{FF2B5EF4-FFF2-40B4-BE49-F238E27FC236}">
                <a16:creationId xmlns:a16="http://schemas.microsoft.com/office/drawing/2014/main" id="{615A0CB7-6ADD-4009-A270-3EA6E370F6D6}"/>
              </a:ext>
            </a:extLst>
          </p:cNvPr>
          <p:cNvSpPr>
            <a:spLocks noGrp="1"/>
          </p:cNvSpPr>
          <p:nvPr>
            <p:ph type="body" idx="1"/>
          </p:nvPr>
        </p:nvSpPr>
        <p:spPr>
          <a:xfrm>
            <a:off x="1929283" y="3494783"/>
            <a:ext cx="9203174" cy="3036645"/>
          </a:xfrm>
        </p:spPr>
        <p:txBody>
          <a:bodyPr vert="horz" lIns="91440" tIns="45720" rIns="91440" bIns="45720" rtlCol="0">
            <a:normAutofit/>
          </a:bodyPr>
          <a:lstStyle/>
          <a:p>
            <a:r>
              <a:rPr lang="en-US" sz="2000" kern="1200" dirty="0">
                <a:solidFill>
                  <a:schemeClr val="bg1"/>
                </a:solidFill>
                <a:latin typeface="+mn-lt"/>
                <a:ea typeface="+mn-ea"/>
                <a:cs typeface="+mn-cs"/>
              </a:rPr>
              <a:t>By analyzing historical texts we can assume that:</a:t>
            </a:r>
          </a:p>
          <a:p>
            <a:r>
              <a:rPr lang="en-US" sz="2000" dirty="0">
                <a:solidFill>
                  <a:schemeClr val="bg1"/>
                </a:solidFill>
              </a:rPr>
              <a:t>-Those accused of witchcraft were forced to confess and make lies about themselves and others. There are certain historical documents where the accused claim that they were forced to lie.</a:t>
            </a:r>
          </a:p>
          <a:p>
            <a:r>
              <a:rPr lang="en-US" sz="2000" kern="1200" dirty="0">
                <a:solidFill>
                  <a:schemeClr val="bg1"/>
                </a:solidFill>
                <a:latin typeface="+mn-lt"/>
                <a:ea typeface="+mn-ea"/>
                <a:cs typeface="+mn-cs"/>
              </a:rPr>
              <a:t>-F</a:t>
            </a:r>
            <a:r>
              <a:rPr lang="en-US" sz="2000" dirty="0">
                <a:solidFill>
                  <a:schemeClr val="bg1"/>
                </a:solidFill>
              </a:rPr>
              <a:t>amiliars were one of those lies.</a:t>
            </a:r>
          </a:p>
          <a:p>
            <a:r>
              <a:rPr lang="en-US" sz="2000" kern="1200" dirty="0">
                <a:solidFill>
                  <a:schemeClr val="bg1"/>
                </a:solidFill>
                <a:latin typeface="+mn-lt"/>
                <a:ea typeface="+mn-ea"/>
                <a:cs typeface="+mn-cs"/>
              </a:rPr>
              <a:t>-Those who claimed to be possessed were lying. There were certain incidences where the possessed claimed that they had made it all up. This could have been done for attention or for some other type of personal gain.</a:t>
            </a:r>
          </a:p>
        </p:txBody>
      </p:sp>
      <p:sp>
        <p:nvSpPr>
          <p:cNvPr id="15" name="Rectangle 9">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1">
            <a:extLst>
              <a:ext uri="{FF2B5EF4-FFF2-40B4-BE49-F238E27FC236}">
                <a16:creationId xmlns:a16="http://schemas.microsoft.com/office/drawing/2014/main" id="{07A9243D-8FC3-4B36-874B-55906B03F4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929284" y="3209925"/>
            <a:ext cx="1026271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665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AF913C-E622-46DA-9396-8550AE0A2837}"/>
              </a:ext>
            </a:extLst>
          </p:cNvPr>
          <p:cNvSpPr>
            <a:spLocks noGrp="1"/>
          </p:cNvSpPr>
          <p:nvPr>
            <p:ph type="title"/>
          </p:nvPr>
        </p:nvSpPr>
        <p:spPr>
          <a:xfrm>
            <a:off x="1334948" y="717224"/>
            <a:ext cx="6151074" cy="2154370"/>
          </a:xfrm>
        </p:spPr>
        <p:txBody>
          <a:bodyPr vert="horz" lIns="91440" tIns="45720" rIns="91440" bIns="45720" rtlCol="0" anchor="b">
            <a:normAutofit/>
          </a:bodyPr>
          <a:lstStyle/>
          <a:p>
            <a:pPr algn="r"/>
            <a:r>
              <a:rPr lang="en-US" sz="4800" kern="1200">
                <a:solidFill>
                  <a:schemeClr val="bg1"/>
                </a:solidFill>
                <a:latin typeface="+mj-lt"/>
                <a:ea typeface="+mj-ea"/>
                <a:cs typeface="+mj-cs"/>
              </a:rPr>
              <a:t>What makes me seem like a witch?</a:t>
            </a:r>
          </a:p>
        </p:txBody>
      </p:sp>
      <p:cxnSp>
        <p:nvCxnSpPr>
          <p:cNvPr id="46" name="Straight Connector 45">
            <a:extLst>
              <a:ext uri="{FF2B5EF4-FFF2-40B4-BE49-F238E27FC236}">
                <a16:creationId xmlns:a16="http://schemas.microsoft.com/office/drawing/2014/main" id="{C4C8A451-B6C1-4CB1-95FC-2DBDEC61FF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3068597"/>
            <a:ext cx="748602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8439DD6-1CCF-48C6-AF10-B70187930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360607" y="4859086"/>
            <a:ext cx="583139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97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B6712A6A-BA67-420F-9228-CA59FC5D9DFB}"/>
              </a:ext>
            </a:extLst>
          </p:cNvPr>
          <p:cNvPicPr>
            <a:picLocks noGrp="1" noChangeAspect="1"/>
          </p:cNvPicPr>
          <p:nvPr>
            <p:ph type="pic" idx="1"/>
          </p:nvPr>
        </p:nvPicPr>
        <p:blipFill rotWithShape="1">
          <a:blip r:embed="rId3"/>
          <a:srcRect l="555" t="6593" r="12360" b="-2"/>
          <a:stretch/>
        </p:blipFill>
        <p:spPr>
          <a:xfrm>
            <a:off x="3522468" y="10"/>
            <a:ext cx="8669532" cy="6857990"/>
          </a:xfrm>
          <a:prstGeom prst="rect">
            <a:avLst/>
          </a:prstGeom>
        </p:spPr>
      </p:pic>
      <p:sp>
        <p:nvSpPr>
          <p:cNvPr id="28" name="Rectangle 27">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9CEBD5-7E1A-4D3B-85D8-63717D64A332}"/>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a:t>Witches in History?</a:t>
            </a:r>
          </a:p>
        </p:txBody>
      </p:sp>
      <p:sp>
        <p:nvSpPr>
          <p:cNvPr id="30" name="Rectangle 2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Rectangle 3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EF4C0ACD-609E-4436-95EA-42101B6AC4D3}"/>
              </a:ext>
            </a:extLst>
          </p:cNvPr>
          <p:cNvSpPr>
            <a:spLocks noGrp="1"/>
          </p:cNvSpPr>
          <p:nvPr>
            <p:ph type="body" sz="half" idx="2"/>
          </p:nvPr>
        </p:nvSpPr>
        <p:spPr>
          <a:xfrm>
            <a:off x="371094" y="2718054"/>
            <a:ext cx="3438906" cy="3207258"/>
          </a:xfrm>
        </p:spPr>
        <p:txBody>
          <a:bodyPr vert="horz" lIns="91440" tIns="45720" rIns="91440" bIns="45720" rtlCol="0" anchor="t">
            <a:normAutofit/>
          </a:bodyPr>
          <a:lstStyle/>
          <a:p>
            <a:pPr indent="-228600">
              <a:buFont typeface="Arial" panose="020B0604020202020204" pitchFamily="34" charset="0"/>
              <a:buChar char="•"/>
            </a:pPr>
            <a:r>
              <a:rPr lang="en-US" sz="2000" dirty="0"/>
              <a:t>In the past, many countries around the world believed that there were real witches practicing magic amongst them. </a:t>
            </a:r>
          </a:p>
          <a:p>
            <a:pPr indent="-228600">
              <a:buFont typeface="Arial" panose="020B0604020202020204" pitchFamily="34" charset="0"/>
              <a:buChar char="•"/>
            </a:pPr>
            <a:r>
              <a:rPr lang="en-US" sz="2000" dirty="0"/>
              <a:t>Today we will focus on those accused of witchcraft in 16</a:t>
            </a:r>
            <a:r>
              <a:rPr lang="en-US" sz="2000" baseline="30000" dirty="0"/>
              <a:t>th</a:t>
            </a:r>
            <a:r>
              <a:rPr lang="en-US" sz="2000" dirty="0"/>
              <a:t> century England.</a:t>
            </a:r>
          </a:p>
        </p:txBody>
      </p:sp>
    </p:spTree>
    <p:extLst>
      <p:ext uri="{BB962C8B-B14F-4D97-AF65-F5344CB8AC3E}">
        <p14:creationId xmlns:p14="http://schemas.microsoft.com/office/powerpoint/2010/main" val="390050014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D5A68A50-3F78-4F6F-8D27-C9D6B7C64D32}"/>
              </a:ext>
            </a:extLst>
          </p:cNvPr>
          <p:cNvSpPr>
            <a:spLocks noGrp="1"/>
          </p:cNvSpPr>
          <p:nvPr>
            <p:ph type="title"/>
          </p:nvPr>
        </p:nvSpPr>
        <p:spPr>
          <a:xfrm>
            <a:off x="1020467" y="1397120"/>
            <a:ext cx="4707671" cy="1225650"/>
          </a:xfrm>
        </p:spPr>
        <p:txBody>
          <a:bodyPr vert="horz" lIns="91440" tIns="45720" rIns="91440" bIns="45720" rtlCol="0" anchor="b">
            <a:normAutofit/>
          </a:bodyPr>
          <a:lstStyle/>
          <a:p>
            <a:r>
              <a:rPr lang="en-US" sz="3800">
                <a:solidFill>
                  <a:schemeClr val="bg1"/>
                </a:solidFill>
              </a:rPr>
              <a:t>Who were they?</a:t>
            </a:r>
          </a:p>
        </p:txBody>
      </p:sp>
      <p:sp>
        <p:nvSpPr>
          <p:cNvPr id="4" name="Text Placeholder 3">
            <a:extLst>
              <a:ext uri="{FF2B5EF4-FFF2-40B4-BE49-F238E27FC236}">
                <a16:creationId xmlns:a16="http://schemas.microsoft.com/office/drawing/2014/main" id="{C4A70A16-A7CE-4143-89A7-4432F02111F1}"/>
              </a:ext>
            </a:extLst>
          </p:cNvPr>
          <p:cNvSpPr>
            <a:spLocks noGrp="1"/>
          </p:cNvSpPr>
          <p:nvPr>
            <p:ph type="body" sz="half" idx="2"/>
          </p:nvPr>
        </p:nvSpPr>
        <p:spPr>
          <a:xfrm>
            <a:off x="1020467" y="2891752"/>
            <a:ext cx="4707671" cy="2334517"/>
          </a:xfrm>
        </p:spPr>
        <p:txBody>
          <a:bodyPr vert="horz" lIns="91440" tIns="45720" rIns="91440" bIns="45720" rtlCol="0">
            <a:normAutofit/>
          </a:bodyPr>
          <a:lstStyle/>
          <a:p>
            <a:pPr indent="-228600">
              <a:buFont typeface="Arial" panose="020B0604020202020204" pitchFamily="34" charset="0"/>
              <a:buChar char="•"/>
            </a:pPr>
            <a:r>
              <a:rPr lang="en-US" sz="2000" dirty="0">
                <a:solidFill>
                  <a:schemeClr val="bg1"/>
                </a:solidFill>
              </a:rPr>
              <a:t>These witches were most often women, but sometimes men. </a:t>
            </a:r>
          </a:p>
          <a:p>
            <a:pPr indent="-228600">
              <a:buFont typeface="Arial" panose="020B0604020202020204" pitchFamily="34" charset="0"/>
              <a:buChar char="•"/>
            </a:pPr>
            <a:r>
              <a:rPr lang="en-US" sz="2000" dirty="0">
                <a:solidFill>
                  <a:schemeClr val="bg1"/>
                </a:solidFill>
              </a:rPr>
              <a:t>If a person was accused of witchcraft, they would be sent to jail until they could have trials where a judge would decide if they were guilty or not.</a:t>
            </a:r>
          </a:p>
        </p:txBody>
      </p:sp>
      <p:pic>
        <p:nvPicPr>
          <p:cNvPr id="3" name="Picture Placeholder 2">
            <a:extLst>
              <a:ext uri="{FF2B5EF4-FFF2-40B4-BE49-F238E27FC236}">
                <a16:creationId xmlns:a16="http://schemas.microsoft.com/office/drawing/2014/main" id="{352DE0EA-98E3-48E3-B4E1-28BACD946DE9}"/>
              </a:ext>
            </a:extLst>
          </p:cNvPr>
          <p:cNvPicPr>
            <a:picLocks noGrp="1" noChangeAspect="1"/>
          </p:cNvPicPr>
          <p:nvPr>
            <p:ph type="pic" idx="1"/>
          </p:nvPr>
        </p:nvPicPr>
        <p:blipFill rotWithShape="1">
          <a:blip r:embed="rId3"/>
          <a:srcRect l="3462" r="9638" b="-3"/>
          <a:stretch/>
        </p:blipFill>
        <p:spPr>
          <a:xfrm>
            <a:off x="6735467" y="977900"/>
            <a:ext cx="5037433" cy="4826000"/>
          </a:xfrm>
          <a:prstGeom prst="rect">
            <a:avLst/>
          </a:prstGeom>
        </p:spPr>
      </p:pic>
      <p:sp>
        <p:nvSpPr>
          <p:cNvPr id="18" name="Rectangle 10">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
            <a:extLst>
              <a:ext uri="{FF2B5EF4-FFF2-40B4-BE49-F238E27FC236}">
                <a16:creationId xmlns:a16="http://schemas.microsoft.com/office/drawing/2014/main" id="{C61F2F60-14E3-4196-B7CE-175E46F04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596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5199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37CE17-964E-440A-B134-83B2E57AC339}"/>
              </a:ext>
            </a:extLst>
          </p:cNvPr>
          <p:cNvPicPr>
            <a:picLocks noChangeAspect="1"/>
          </p:cNvPicPr>
          <p:nvPr/>
        </p:nvPicPr>
        <p:blipFill rotWithShape="1">
          <a:blip r:embed="rId3"/>
          <a:srcRect l="23399" r="7249"/>
          <a:stretch/>
        </p:blipFill>
        <p:spPr>
          <a:xfrm>
            <a:off x="20" y="10"/>
            <a:ext cx="4637226" cy="6857990"/>
          </a:xfrm>
          <a:prstGeom prst="rect">
            <a:avLst/>
          </a:prstGeom>
        </p:spPr>
      </p:pic>
      <p:sp>
        <p:nvSpPr>
          <p:cNvPr id="19" name="Rectangle 18">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618BF1-D461-4207-B5FF-6D3B675CDA4B}"/>
              </a:ext>
            </a:extLst>
          </p:cNvPr>
          <p:cNvSpPr>
            <a:spLocks noGrp="1"/>
          </p:cNvSpPr>
          <p:nvPr>
            <p:ph type="title"/>
          </p:nvPr>
        </p:nvSpPr>
        <p:spPr>
          <a:xfrm>
            <a:off x="5277328" y="640082"/>
            <a:ext cx="6274591" cy="1493518"/>
          </a:xfrm>
        </p:spPr>
        <p:txBody>
          <a:bodyPr vert="horz" lIns="91440" tIns="45720" rIns="91440" bIns="45720" rtlCol="0" anchor="b">
            <a:normAutofit/>
          </a:bodyPr>
          <a:lstStyle/>
          <a:p>
            <a:r>
              <a:rPr lang="en-US" sz="4800" dirty="0">
                <a:solidFill>
                  <a:schemeClr val="bg1"/>
                </a:solidFill>
              </a:rPr>
              <a:t>What often led to these witchcraft accusations?</a:t>
            </a:r>
          </a:p>
        </p:txBody>
      </p:sp>
      <p:sp>
        <p:nvSpPr>
          <p:cNvPr id="5" name="Text Placeholder 4">
            <a:extLst>
              <a:ext uri="{FF2B5EF4-FFF2-40B4-BE49-F238E27FC236}">
                <a16:creationId xmlns:a16="http://schemas.microsoft.com/office/drawing/2014/main" id="{5D1280D3-3603-4A19-93B9-2E3968C1685F}"/>
              </a:ext>
            </a:extLst>
          </p:cNvPr>
          <p:cNvSpPr>
            <a:spLocks noGrp="1"/>
          </p:cNvSpPr>
          <p:nvPr>
            <p:ph type="body" idx="1"/>
          </p:nvPr>
        </p:nvSpPr>
        <p:spPr>
          <a:xfrm>
            <a:off x="5277327" y="2133600"/>
            <a:ext cx="6274592" cy="4084321"/>
          </a:xfrm>
        </p:spPr>
        <p:txBody>
          <a:bodyPr vert="horz" lIns="91440" tIns="45720" rIns="91440" bIns="45720" rtlCol="0">
            <a:noAutofit/>
          </a:bodyPr>
          <a:lstStyle/>
          <a:p>
            <a:r>
              <a:rPr lang="en-US" sz="2000" dirty="0">
                <a:solidFill>
                  <a:schemeClr val="bg1"/>
                </a:solidFill>
              </a:rPr>
              <a:t>-swearing/cursing  </a:t>
            </a:r>
          </a:p>
          <a:p>
            <a:r>
              <a:rPr lang="en-US" sz="2000" dirty="0">
                <a:solidFill>
                  <a:schemeClr val="bg1"/>
                </a:solidFill>
              </a:rPr>
              <a:t>-having spots such as moles or birthmarks</a:t>
            </a:r>
          </a:p>
          <a:p>
            <a:r>
              <a:rPr lang="en-US" sz="2000" dirty="0">
                <a:solidFill>
                  <a:schemeClr val="bg1"/>
                </a:solidFill>
              </a:rPr>
              <a:t>-being a healer/wisewoman/wiseman  </a:t>
            </a:r>
          </a:p>
          <a:p>
            <a:r>
              <a:rPr lang="en-US" sz="2000" dirty="0">
                <a:solidFill>
                  <a:schemeClr val="bg1"/>
                </a:solidFill>
              </a:rPr>
              <a:t>-being a widower</a:t>
            </a:r>
          </a:p>
          <a:p>
            <a:r>
              <a:rPr lang="en-US" sz="2000" dirty="0">
                <a:solidFill>
                  <a:schemeClr val="bg1"/>
                </a:solidFill>
              </a:rPr>
              <a:t>-stealing  </a:t>
            </a:r>
          </a:p>
          <a:p>
            <a:r>
              <a:rPr lang="en-US" sz="2000" dirty="0">
                <a:solidFill>
                  <a:schemeClr val="bg1"/>
                </a:solidFill>
              </a:rPr>
              <a:t>-having enemies  </a:t>
            </a:r>
          </a:p>
          <a:p>
            <a:r>
              <a:rPr lang="en-US" sz="2000" dirty="0">
                <a:solidFill>
                  <a:schemeClr val="bg1"/>
                </a:solidFill>
              </a:rPr>
              <a:t>-being rude  </a:t>
            </a:r>
          </a:p>
          <a:p>
            <a:r>
              <a:rPr lang="en-US" sz="2000" dirty="0">
                <a:solidFill>
                  <a:schemeClr val="bg1"/>
                </a:solidFill>
              </a:rPr>
              <a:t>-speaking overly bluntly</a:t>
            </a:r>
          </a:p>
          <a:p>
            <a:r>
              <a:rPr lang="en-US" sz="2000" dirty="0">
                <a:solidFill>
                  <a:schemeClr val="bg1"/>
                </a:solidFill>
              </a:rPr>
              <a:t>-aggressive speech</a:t>
            </a:r>
          </a:p>
          <a:p>
            <a:r>
              <a:rPr lang="en-US" sz="2000" dirty="0">
                <a:solidFill>
                  <a:schemeClr val="bg1"/>
                </a:solidFill>
              </a:rPr>
              <a:t>-mumbling/murmuring</a:t>
            </a:r>
          </a:p>
        </p:txBody>
      </p:sp>
    </p:spTree>
    <p:extLst>
      <p:ext uri="{BB962C8B-B14F-4D97-AF65-F5344CB8AC3E}">
        <p14:creationId xmlns:p14="http://schemas.microsoft.com/office/powerpoint/2010/main" val="545490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F58790C7-AEC9-4325-B31E-02BB4C972488}"/>
              </a:ext>
            </a:extLst>
          </p:cNvPr>
          <p:cNvSpPr>
            <a:spLocks noGrp="1"/>
          </p:cNvSpPr>
          <p:nvPr>
            <p:ph type="title"/>
          </p:nvPr>
        </p:nvSpPr>
        <p:spPr>
          <a:xfrm>
            <a:off x="1014141" y="1450655"/>
            <a:ext cx="3932030" cy="3956690"/>
          </a:xfrm>
        </p:spPr>
        <p:txBody>
          <a:bodyPr anchor="ctr">
            <a:normAutofit fontScale="90000"/>
          </a:bodyPr>
          <a:lstStyle/>
          <a:p>
            <a:r>
              <a:rPr lang="en-CA" sz="6200" dirty="0">
                <a:solidFill>
                  <a:schemeClr val="bg1"/>
                </a:solidFill>
              </a:rPr>
              <a:t>What are some things witches were accused of?</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9995F4A-577F-40D8-BF63-9E289B5E2CA9}"/>
              </a:ext>
            </a:extLst>
          </p:cNvPr>
          <p:cNvSpPr>
            <a:spLocks noGrp="1"/>
          </p:cNvSpPr>
          <p:nvPr>
            <p:ph idx="1"/>
          </p:nvPr>
        </p:nvSpPr>
        <p:spPr>
          <a:xfrm>
            <a:off x="6096000" y="1108061"/>
            <a:ext cx="5008901" cy="4571972"/>
          </a:xfrm>
        </p:spPr>
        <p:txBody>
          <a:bodyPr anchor="ctr">
            <a:normAutofit/>
          </a:bodyPr>
          <a:lstStyle/>
          <a:p>
            <a:r>
              <a:rPr lang="en-CA" sz="2000" dirty="0">
                <a:solidFill>
                  <a:schemeClr val="bg1"/>
                </a:solidFill>
              </a:rPr>
              <a:t>Causing illness</a:t>
            </a:r>
          </a:p>
          <a:p>
            <a:r>
              <a:rPr lang="en-CA" sz="2000" dirty="0">
                <a:solidFill>
                  <a:schemeClr val="bg1"/>
                </a:solidFill>
              </a:rPr>
              <a:t>Turning children’s hands backwards</a:t>
            </a:r>
          </a:p>
          <a:p>
            <a:r>
              <a:rPr lang="en-CA" sz="2000" dirty="0">
                <a:solidFill>
                  <a:schemeClr val="bg1"/>
                </a:solidFill>
              </a:rPr>
              <a:t>Witchcraft-possession</a:t>
            </a:r>
          </a:p>
          <a:p>
            <a:r>
              <a:rPr lang="en-CA" sz="2000" dirty="0">
                <a:solidFill>
                  <a:schemeClr val="bg1"/>
                </a:solidFill>
              </a:rPr>
              <a:t>Having demonic familiars</a:t>
            </a:r>
          </a:p>
          <a:p>
            <a:r>
              <a:rPr lang="en-CA" sz="2000" dirty="0">
                <a:solidFill>
                  <a:schemeClr val="bg1"/>
                </a:solidFill>
              </a:rPr>
              <a:t>Killing animals</a:t>
            </a:r>
          </a:p>
          <a:p>
            <a:r>
              <a:rPr lang="en-CA" sz="2000" dirty="0">
                <a:solidFill>
                  <a:schemeClr val="bg1"/>
                </a:solidFill>
              </a:rPr>
              <a:t>Murder</a:t>
            </a:r>
          </a:p>
          <a:p>
            <a:r>
              <a:rPr lang="en-CA" sz="2000" dirty="0">
                <a:solidFill>
                  <a:schemeClr val="bg1"/>
                </a:solidFill>
              </a:rPr>
              <a:t>Ruining crops</a:t>
            </a:r>
          </a:p>
          <a:p>
            <a:r>
              <a:rPr lang="en-CA" sz="2000" dirty="0">
                <a:solidFill>
                  <a:schemeClr val="bg1"/>
                </a:solidFill>
              </a:rPr>
              <a:t>Working for the Devil</a:t>
            </a:r>
          </a:p>
          <a:p>
            <a:r>
              <a:rPr lang="en-CA" sz="2000" dirty="0">
                <a:solidFill>
                  <a:schemeClr val="bg1"/>
                </a:solidFill>
              </a:rPr>
              <a:t>Making human-like figures out of wax/clay and pricking them with pins to cause pain for certain people</a:t>
            </a:r>
          </a:p>
        </p:txBody>
      </p:sp>
    </p:spTree>
    <p:extLst>
      <p:ext uri="{BB962C8B-B14F-4D97-AF65-F5344CB8AC3E}">
        <p14:creationId xmlns:p14="http://schemas.microsoft.com/office/powerpoint/2010/main" val="3098248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4FF70CAC-8BFE-4F74-AFDA-DBC37BE4A956}"/>
              </a:ext>
            </a:extLst>
          </p:cNvPr>
          <p:cNvPicPr>
            <a:picLocks noGrp="1" noChangeAspect="1"/>
          </p:cNvPicPr>
          <p:nvPr>
            <p:ph type="pic" idx="1"/>
          </p:nvPr>
        </p:nvPicPr>
        <p:blipFill rotWithShape="1">
          <a:blip r:embed="rId3"/>
          <a:srcRect t="7311" r="23289" b="1780"/>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397A49-6995-4D7F-AFD7-EB1FDB772E03}"/>
              </a:ext>
            </a:extLst>
          </p:cNvPr>
          <p:cNvSpPr>
            <a:spLocks noGrp="1"/>
          </p:cNvSpPr>
          <p:nvPr>
            <p:ph type="title"/>
          </p:nvPr>
        </p:nvSpPr>
        <p:spPr>
          <a:xfrm>
            <a:off x="371094" y="1161288"/>
            <a:ext cx="3438144" cy="1209040"/>
          </a:xfrm>
        </p:spPr>
        <p:txBody>
          <a:bodyPr vert="horz" lIns="91440" tIns="45720" rIns="91440" bIns="45720" rtlCol="0" anchor="b">
            <a:normAutofit/>
          </a:bodyPr>
          <a:lstStyle/>
          <a:p>
            <a:r>
              <a:rPr lang="en-US" sz="2800" dirty="0"/>
              <a:t>Witches’ Familiars</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C603EEC4-1506-4036-95BB-EF17540BE73D}"/>
              </a:ext>
            </a:extLst>
          </p:cNvPr>
          <p:cNvSpPr>
            <a:spLocks noGrp="1"/>
          </p:cNvSpPr>
          <p:nvPr>
            <p:ph type="body" sz="half" idx="2"/>
          </p:nvPr>
        </p:nvSpPr>
        <p:spPr>
          <a:xfrm>
            <a:off x="371094" y="2534920"/>
            <a:ext cx="3438906" cy="4161302"/>
          </a:xfrm>
        </p:spPr>
        <p:txBody>
          <a:bodyPr vert="horz" lIns="91440" tIns="45720" rIns="91440" bIns="45720" rtlCol="0" anchor="t">
            <a:noAutofit/>
          </a:bodyPr>
          <a:lstStyle/>
          <a:p>
            <a:pPr indent="-228600">
              <a:buFont typeface="Arial" panose="020B0604020202020204" pitchFamily="34" charset="0"/>
              <a:buChar char="•"/>
            </a:pPr>
            <a:r>
              <a:rPr lang="en-US" sz="2000" dirty="0"/>
              <a:t>Witches’ familiars were demonic, animal-like creatures which were believed to help the witches conduct their magical and evil deeds. </a:t>
            </a:r>
          </a:p>
          <a:p>
            <a:pPr indent="-228600">
              <a:buFont typeface="Arial" panose="020B0604020202020204" pitchFamily="34" charset="0"/>
              <a:buChar char="•"/>
            </a:pPr>
            <a:r>
              <a:rPr lang="en-US" sz="2000" dirty="0"/>
              <a:t>These familiars came in many animal forms, and sometimes they could even transform into something different. </a:t>
            </a:r>
          </a:p>
          <a:p>
            <a:pPr indent="-228600">
              <a:buFont typeface="Arial" panose="020B0604020202020204" pitchFamily="34" charset="0"/>
              <a:buChar char="•"/>
            </a:pPr>
            <a:r>
              <a:rPr lang="en-US" sz="2000" dirty="0"/>
              <a:t>The familiars were most often said to feed on bread, milk, witch’s blood, and various other animals.</a:t>
            </a:r>
          </a:p>
        </p:txBody>
      </p:sp>
    </p:spTree>
    <p:extLst>
      <p:ext uri="{BB962C8B-B14F-4D97-AF65-F5344CB8AC3E}">
        <p14:creationId xmlns:p14="http://schemas.microsoft.com/office/powerpoint/2010/main" val="36324410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68399809-23F8-4FE0-8394-536333DDDEFF}"/>
              </a:ext>
            </a:extLst>
          </p:cNvPr>
          <p:cNvSpPr>
            <a:spLocks noGrp="1"/>
          </p:cNvSpPr>
          <p:nvPr>
            <p:ph type="title"/>
          </p:nvPr>
        </p:nvSpPr>
        <p:spPr>
          <a:xfrm>
            <a:off x="908453" y="534572"/>
            <a:ext cx="5836900" cy="2159695"/>
          </a:xfrm>
        </p:spPr>
        <p:txBody>
          <a:bodyPr vert="horz" lIns="91440" tIns="45720" rIns="91440" bIns="45720" rtlCol="0" anchor="b">
            <a:normAutofit fontScale="90000"/>
          </a:bodyPr>
          <a:lstStyle/>
          <a:p>
            <a:r>
              <a:rPr lang="en-CA" sz="5400">
                <a:solidFill>
                  <a:schemeClr val="bg1"/>
                </a:solidFill>
              </a:rPr>
              <a:t>How familiars were sometimes described…</a:t>
            </a:r>
            <a:endParaRPr lang="en-US" sz="5000" dirty="0">
              <a:solidFill>
                <a:schemeClr val="bg1"/>
              </a:solidFill>
            </a:endParaRPr>
          </a:p>
        </p:txBody>
      </p:sp>
      <p:cxnSp>
        <p:nvCxnSpPr>
          <p:cNvPr id="13" name="Straight Connector 12">
            <a:extLst>
              <a:ext uri="{FF2B5EF4-FFF2-40B4-BE49-F238E27FC236}">
                <a16:creationId xmlns:a16="http://schemas.microsoft.com/office/drawing/2014/main" id="{AC65C03C-3F17-45DC-A1B9-35ACA43397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15176" y="115193"/>
            <a:ext cx="0" cy="662761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A4A161CC-6DC5-4863-B213-94529D6E0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C892F330-D5AD-40D6-B9C5-C2BD2FF96DB0}"/>
              </a:ext>
            </a:extLst>
          </p:cNvPr>
          <p:cNvSpPr>
            <a:spLocks noGrp="1"/>
          </p:cNvSpPr>
          <p:nvPr>
            <p:ph type="body" sz="half" idx="2"/>
          </p:nvPr>
        </p:nvSpPr>
        <p:spPr>
          <a:xfrm>
            <a:off x="839788" y="2822713"/>
            <a:ext cx="3932237" cy="3697356"/>
          </a:xfrm>
        </p:spPr>
        <p:txBody>
          <a:bodyPr/>
          <a:lstStyle/>
          <a:p>
            <a:r>
              <a:rPr lang="en-CA" sz="2000">
                <a:solidFill>
                  <a:schemeClr val="bg1"/>
                </a:solidFill>
              </a:rPr>
              <a:t>-White spotted cats  </a:t>
            </a:r>
            <a:br>
              <a:rPr lang="en-CA" sz="2000">
                <a:solidFill>
                  <a:schemeClr val="bg1"/>
                </a:solidFill>
              </a:rPr>
            </a:br>
            <a:r>
              <a:rPr lang="en-CA" sz="2000">
                <a:solidFill>
                  <a:schemeClr val="bg1"/>
                </a:solidFill>
              </a:rPr>
              <a:t>-Toads  </a:t>
            </a:r>
            <a:br>
              <a:rPr lang="en-CA" sz="2000">
                <a:solidFill>
                  <a:schemeClr val="bg1"/>
                </a:solidFill>
              </a:rPr>
            </a:br>
            <a:r>
              <a:rPr lang="en-CA" sz="2000">
                <a:solidFill>
                  <a:schemeClr val="bg1"/>
                </a:solidFill>
              </a:rPr>
              <a:t>-Black dog, sometimes with horns</a:t>
            </a:r>
            <a:br>
              <a:rPr lang="en-CA" sz="2000">
                <a:solidFill>
                  <a:schemeClr val="bg1"/>
                </a:solidFill>
              </a:rPr>
            </a:br>
            <a:r>
              <a:rPr lang="en-CA" sz="2000">
                <a:solidFill>
                  <a:schemeClr val="bg1"/>
                </a:solidFill>
              </a:rPr>
              <a:t>-Gray Blackish Dove  </a:t>
            </a:r>
            <a:br>
              <a:rPr lang="en-CA" sz="2000">
                <a:solidFill>
                  <a:schemeClr val="bg1"/>
                </a:solidFill>
              </a:rPr>
            </a:br>
            <a:r>
              <a:rPr lang="en-CA" sz="2000">
                <a:solidFill>
                  <a:schemeClr val="bg1"/>
                </a:solidFill>
              </a:rPr>
              <a:t>-Black frogs  </a:t>
            </a:r>
            <a:br>
              <a:rPr lang="en-CA" sz="2000">
                <a:solidFill>
                  <a:schemeClr val="bg1"/>
                </a:solidFill>
              </a:rPr>
            </a:br>
            <a:r>
              <a:rPr lang="en-CA" sz="2000">
                <a:solidFill>
                  <a:schemeClr val="bg1"/>
                </a:solidFill>
              </a:rPr>
              <a:t>-Mole  </a:t>
            </a:r>
            <a:br>
              <a:rPr lang="en-CA" sz="2000">
                <a:solidFill>
                  <a:schemeClr val="bg1"/>
                </a:solidFill>
              </a:rPr>
            </a:br>
            <a:r>
              <a:rPr lang="en-CA" sz="2000">
                <a:solidFill>
                  <a:schemeClr val="bg1"/>
                </a:solidFill>
              </a:rPr>
              <a:t>-Ferret with fiery eyes</a:t>
            </a:r>
            <a:br>
              <a:rPr lang="en-CA" sz="2000">
                <a:solidFill>
                  <a:schemeClr val="bg1"/>
                </a:solidFill>
              </a:rPr>
            </a:br>
            <a:r>
              <a:rPr lang="en-CA" sz="2000">
                <a:solidFill>
                  <a:schemeClr val="bg1"/>
                </a:solidFill>
              </a:rPr>
              <a:t>-White, shaggy dog  </a:t>
            </a:r>
            <a:br>
              <a:rPr lang="en-CA" sz="2000">
                <a:solidFill>
                  <a:schemeClr val="bg1"/>
                </a:solidFill>
              </a:rPr>
            </a:br>
            <a:r>
              <a:rPr lang="en-CA" sz="2000">
                <a:solidFill>
                  <a:schemeClr val="bg1"/>
                </a:solidFill>
              </a:rPr>
              <a:t>-Rat </a:t>
            </a:r>
            <a:br>
              <a:rPr lang="en-CA" sz="2000">
                <a:solidFill>
                  <a:schemeClr val="bg1"/>
                </a:solidFill>
              </a:rPr>
            </a:br>
            <a:r>
              <a:rPr lang="en-CA" sz="2000">
                <a:solidFill>
                  <a:schemeClr val="bg1"/>
                </a:solidFill>
              </a:rPr>
              <a:t>-Black, grey, or white cat</a:t>
            </a:r>
            <a:br>
              <a:rPr lang="en-CA" sz="2000">
                <a:solidFill>
                  <a:schemeClr val="bg1"/>
                </a:solidFill>
              </a:rPr>
            </a:br>
            <a:r>
              <a:rPr lang="en-CA" sz="2000">
                <a:solidFill>
                  <a:schemeClr val="bg1"/>
                </a:solidFill>
              </a:rPr>
              <a:t>-white lamb </a:t>
            </a:r>
            <a:br>
              <a:rPr lang="en-CA" sz="2000">
                <a:solidFill>
                  <a:schemeClr val="bg1"/>
                </a:solidFill>
              </a:rPr>
            </a:br>
            <a:r>
              <a:rPr lang="en-CA" sz="2000">
                <a:solidFill>
                  <a:schemeClr val="bg1"/>
                </a:solidFill>
              </a:rPr>
              <a:t>-black or white tiny horse-like creatures</a:t>
            </a:r>
          </a:p>
          <a:p>
            <a:endParaRPr lang="en-CA" dirty="0"/>
          </a:p>
        </p:txBody>
      </p:sp>
      <p:pic>
        <p:nvPicPr>
          <p:cNvPr id="7" name="Picture Placeholder 6">
            <a:extLst>
              <a:ext uri="{FF2B5EF4-FFF2-40B4-BE49-F238E27FC236}">
                <a16:creationId xmlns:a16="http://schemas.microsoft.com/office/drawing/2014/main" id="{2CC2B8A6-B864-4BFF-B393-5EB83D06B1F9}"/>
              </a:ext>
            </a:extLst>
          </p:cNvPr>
          <p:cNvPicPr>
            <a:picLocks noGrp="1" noChangeAspect="1"/>
          </p:cNvPicPr>
          <p:nvPr>
            <p:ph type="pic" idx="1"/>
          </p:nvPr>
        </p:nvPicPr>
        <p:blipFill>
          <a:blip r:embed="rId3"/>
          <a:srcRect l="5719" r="5719"/>
          <a:stretch>
            <a:fillRect/>
          </a:stretch>
        </p:blipFill>
        <p:spPr>
          <a:xfrm>
            <a:off x="5893594" y="992187"/>
            <a:ext cx="6172200" cy="5640842"/>
          </a:xfrm>
          <a:prstGeom prst="rect">
            <a:avLst/>
          </a:prstGeom>
        </p:spPr>
      </p:pic>
    </p:spTree>
    <p:extLst>
      <p:ext uri="{BB962C8B-B14F-4D97-AF65-F5344CB8AC3E}">
        <p14:creationId xmlns:p14="http://schemas.microsoft.com/office/powerpoint/2010/main" val="3911676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le 1">
            <a:extLst>
              <a:ext uri="{FF2B5EF4-FFF2-40B4-BE49-F238E27FC236}">
                <a16:creationId xmlns:a16="http://schemas.microsoft.com/office/drawing/2014/main" id="{49BBF843-F854-4B63-B032-74B444AB968E}"/>
              </a:ext>
            </a:extLst>
          </p:cNvPr>
          <p:cNvSpPr>
            <a:spLocks noGrp="1"/>
          </p:cNvSpPr>
          <p:nvPr>
            <p:ph type="title"/>
          </p:nvPr>
        </p:nvSpPr>
        <p:spPr>
          <a:xfrm>
            <a:off x="1932903" y="949325"/>
            <a:ext cx="8071706" cy="2387600"/>
          </a:xfrm>
        </p:spPr>
        <p:txBody>
          <a:bodyPr vert="horz" lIns="91440" tIns="45720" rIns="91440" bIns="45720" rtlCol="0" anchor="b">
            <a:normAutofit/>
          </a:bodyPr>
          <a:lstStyle/>
          <a:p>
            <a:r>
              <a:rPr lang="en-US" sz="6600" kern="1200">
                <a:solidFill>
                  <a:schemeClr val="bg1"/>
                </a:solidFill>
                <a:latin typeface="+mj-lt"/>
                <a:ea typeface="+mj-ea"/>
                <a:cs typeface="+mj-cs"/>
              </a:rPr>
              <a:t>What was witchcraft-possession?</a:t>
            </a:r>
          </a:p>
        </p:txBody>
      </p:sp>
      <p:sp>
        <p:nvSpPr>
          <p:cNvPr id="3" name="Text Placeholder 2">
            <a:extLst>
              <a:ext uri="{FF2B5EF4-FFF2-40B4-BE49-F238E27FC236}">
                <a16:creationId xmlns:a16="http://schemas.microsoft.com/office/drawing/2014/main" id="{07B49C79-D9BB-402B-94C1-8DC7B58438EA}"/>
              </a:ext>
            </a:extLst>
          </p:cNvPr>
          <p:cNvSpPr>
            <a:spLocks noGrp="1"/>
          </p:cNvSpPr>
          <p:nvPr>
            <p:ph type="body" idx="1"/>
          </p:nvPr>
        </p:nvSpPr>
        <p:spPr>
          <a:xfrm>
            <a:off x="1932902" y="3429000"/>
            <a:ext cx="8071697" cy="1655762"/>
          </a:xfrm>
        </p:spPr>
        <p:txBody>
          <a:bodyPr vert="horz" lIns="91440" tIns="45720" rIns="91440" bIns="45720" rtlCol="0">
            <a:normAutofit/>
          </a:bodyPr>
          <a:lstStyle/>
          <a:p>
            <a:r>
              <a:rPr lang="en-US" sz="2700" kern="1200" dirty="0">
                <a:solidFill>
                  <a:schemeClr val="bg1"/>
                </a:solidFill>
                <a:latin typeface="+mn-lt"/>
                <a:ea typeface="+mn-ea"/>
                <a:cs typeface="+mn-cs"/>
              </a:rPr>
              <a:t>Witchcraft possession was the belief that a witch could take control of another person’s body, </a:t>
            </a:r>
            <a:r>
              <a:rPr lang="en-US" sz="2700" dirty="0">
                <a:solidFill>
                  <a:schemeClr val="bg1"/>
                </a:solidFill>
              </a:rPr>
              <a:t>some</a:t>
            </a:r>
            <a:r>
              <a:rPr lang="en-US" sz="2700" kern="1200" dirty="0">
                <a:solidFill>
                  <a:schemeClr val="bg1"/>
                </a:solidFill>
                <a:latin typeface="+mn-lt"/>
                <a:ea typeface="+mn-ea"/>
                <a:cs typeface="+mn-cs"/>
              </a:rPr>
              <a:t>times they were believed to do this through their demonic familiars.</a:t>
            </a:r>
          </a:p>
        </p:txBody>
      </p:sp>
      <p:cxnSp>
        <p:nvCxnSpPr>
          <p:cNvPr id="10" name="Straight Connector 9">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692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1299</Words>
  <Application>Microsoft Office PowerPoint</Application>
  <PresentationFormat>Widescreen</PresentationFormat>
  <Paragraphs>90</Paragraphs>
  <Slides>11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Witches</vt:lpstr>
      <vt:lpstr>What makes me seem like a witch?</vt:lpstr>
      <vt:lpstr>Witches in History?</vt:lpstr>
      <vt:lpstr>Who were they?</vt:lpstr>
      <vt:lpstr>What often led to these witchcraft accusations?</vt:lpstr>
      <vt:lpstr>What are some things witches were accused of?</vt:lpstr>
      <vt:lpstr>Witches’ Familiars</vt:lpstr>
      <vt:lpstr>How familiars were sometimes described…</vt:lpstr>
      <vt:lpstr>What was witchcraft-possession?</vt:lpstr>
      <vt:lpstr>What did witchcraft-possession look like?</vt:lpstr>
      <vt:lpstr>Were witches, familiars, and possession real?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Witches</dc:title>
  <dc:creator>steve moleski</dc:creator>
  <cp:lastModifiedBy>steve moleski</cp:lastModifiedBy>
  <cp:revision>1</cp:revision>
  <dcterms:created xsi:type="dcterms:W3CDTF">2020-06-07T23:02:04Z</dcterms:created>
  <dcterms:modified xsi:type="dcterms:W3CDTF">2020-06-07T23:10:36Z</dcterms:modified>
</cp:coreProperties>
</file>